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4" r:id="rId2"/>
  </p:sldMasterIdLst>
  <p:notesMasterIdLst>
    <p:notesMasterId r:id="rId18"/>
  </p:notesMasterIdLst>
  <p:sldIdLst>
    <p:sldId id="258" r:id="rId3"/>
    <p:sldId id="259" r:id="rId4"/>
    <p:sldId id="260" r:id="rId5"/>
    <p:sldId id="261" r:id="rId6"/>
    <p:sldId id="262" r:id="rId7"/>
    <p:sldId id="265" r:id="rId8"/>
    <p:sldId id="268" r:id="rId9"/>
    <p:sldId id="271" r:id="rId10"/>
    <p:sldId id="272" r:id="rId11"/>
    <p:sldId id="273" r:id="rId12"/>
    <p:sldId id="282" r:id="rId13"/>
    <p:sldId id="283" r:id="rId14"/>
    <p:sldId id="284" r:id="rId15"/>
    <p:sldId id="285" r:id="rId16"/>
    <p:sldId id="293" r:id="rId17"/>
  </p:sldIdLst>
  <p:sldSz cx="12192000" cy="6858000"/>
  <p:notesSz cx="6858000" cy="9144000"/>
  <p:embeddedFontLst>
    <p:embeddedFont>
      <p:font typeface="Arial Narrow" panose="020B0606020202030204" pitchFamily="34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1164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0" roundtripDataSignature="AMtx7mhi7bCcUWd//D54Io1/W2ZFaUD3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89B37F3-AFA5-41E2-8F27-7E1C870E0287}">
  <a:tblStyle styleId="{289B37F3-AFA5-41E2-8F27-7E1C870E028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7E8"/>
          </a:solidFill>
        </a:fill>
      </a:tcStyle>
    </a:wholeTbl>
    <a:band1H>
      <a:tcTxStyle/>
      <a:tcStyle>
        <a:tcBdr/>
        <a:fill>
          <a:solidFill>
            <a:srgbClr val="CACBC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CBC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638B1855-1B75-4FBE-930C-398BA8C253C6}" styleName="Téma alapján készült stílus 2 – 6. jelölőszín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62"/>
      </p:cViewPr>
      <p:guideLst>
        <p:guide orient="horz" pos="2160"/>
        <p:guide pos="116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50" Type="http://customschemas.google.com/relationships/presentationmetadata" Target="meta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hu-H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4" name="Google Shape;21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30" name="Google Shape;23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88" name="Google Shape;28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31" name="Google Shape;33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3" name="Google Shape;35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1" name="Google Shape;391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hu-HU" b="1"/>
              <a:t>részképzés</a:t>
            </a:r>
            <a:r>
              <a:rPr lang="hu-HU"/>
              <a:t>: teljes félévek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hu-HU" b="1"/>
              <a:t>szakmai gyakorlat</a:t>
            </a:r>
            <a:r>
              <a:rPr lang="hu-HU"/>
              <a:t>: ami az adott képzésen a szakmai gyakorlat tárgyban elfogadott, ha a képzésben nincs szakmai gyakorlat, akkor az a tevékenység, ami a végzés után reális szakmai tevékenység. Lehet kutatás is. Mindig az intézeti szakmai koordinátor jóváhagyásával, de saját magának kell a helyet megkeresni, ehhez a kiírásban is talál kiindulási pontokat.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hu-HU" b="1"/>
              <a:t>rövid doktori mobilitás</a:t>
            </a:r>
            <a:r>
              <a:rPr lang="hu-HU"/>
              <a:t>: transzverzális készségek fejlesztése, munkatapasztalat szerzés, kutatási készségek fejlesztése, a szakdolgozat (disszertáció) elkészítéséhez kapcsolódó kutatás</a:t>
            </a:r>
            <a:endParaRPr/>
          </a:p>
        </p:txBody>
      </p:sp>
      <p:sp>
        <p:nvSpPr>
          <p:cNvPr id="392" name="Google Shape;392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1" name="Google Shape;421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hu-HU"/>
              <a:t>Mobilitási ablak: minden tantervben van egy kijelölt félév, amikor a hallgatók kinti tanulmányai a partneregyetemeken megfeleltethetők az itthoni tantárgyaknak. Az egész félévet befogadjuk, nem darabonként megy az elismertetés, viszont itt kötöttebb az is, hogy mit lehet felvenni, alapvetően az a cél, hogy a kurzusok hasonlítsanak, egyes kurzusokat pedig kötelező hasonlóval helyettesíteni.  Pszichológia BA-n nem egyértelmű, hogy mi tartozik egy adott félévhez, itt is a koordinátorral történő egyeztetés alapján kell majd meghatározni a felvehető tárgyak körét. Azaz: garantáljuk, hogy nem fog csúszni, de kevesebb a választási lehetőség.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hu-HU"/>
              <a:t>Ha nem mobilitási ablakos félévben megy ki vagy nem él ezzel a lehetőséggel, akkor is legalább két szakos tárgyat be kell fogadtatni, a kinti kurzusokat egyeztetni a szakmai koordinátorral.</a:t>
            </a:r>
            <a:endParaRPr/>
          </a:p>
        </p:txBody>
      </p:sp>
      <p:sp>
        <p:nvSpPr>
          <p:cNvPr id="422" name="Google Shape;422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1" name="Google Shape;441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hu-HU"/>
              <a:t>elérhető a szakon: 3szakos EU + 1 nemszakos EU + 1 szakos EU-n kívüli + rövid doktori mobilitás + szakmai gyakorlat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hu-HU"/>
              <a:t>megfelelő félév: mobilitási ablak a legegyszerűbb, de egyéni megfontolások is lehetnek</a:t>
            </a:r>
            <a:endParaRPr/>
          </a:p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hu-HU"/>
              <a:t>megélhetési költségek: egyes országokban az ösztöndíj nem lesz elég, ezt érdemes felmérni és mérlegelni, hollandiában és koppenhágában nagyon nehéz szállást szerezni</a:t>
            </a:r>
            <a:endParaRPr/>
          </a:p>
        </p:txBody>
      </p:sp>
      <p:sp>
        <p:nvSpPr>
          <p:cNvPr id="442" name="Google Shape;442;p3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8" name="Google Shape;458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9" name="Google Shape;459;p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9" name="Google Shape;469;p3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0" name="Google Shape;470;p3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3" name="Google Shape;543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44" name="Google Shape;544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hu-HU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5" name="Google Shape;555;p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56" name="Google Shape;556;p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hu-HU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7" name="Google Shape;567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8" name="Google Shape;568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hu-HU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9" name="Google Shape;689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90" name="Google Shape;690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hu-HU"/>
              <a:t>15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dia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2" name="Google Shape;22;p16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6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tartalom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7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zakaszfejléc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8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1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tartalomrész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9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19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Összehasonlítás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0"/>
          <p:cNvSpPr txBox="1"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0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20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20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0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2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sak cím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1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rtalomrész képaláírással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2"/>
          <p:cNvSpPr txBox="1">
            <a:spLocks noGrp="1"/>
          </p:cNvSpPr>
          <p:nvPr>
            <p:ph type="body"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22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2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2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ép képaláírással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3"/>
          <p:cNvSpPr>
            <a:spLocks noGrp="1"/>
          </p:cNvSpPr>
          <p:nvPr>
            <p:ph type="pic" idx="2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23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3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3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függőleges szöveg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4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4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üggőleges cím és szöveg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5"/>
          <p:cNvSpPr txBox="1">
            <a:spLocks noGrp="1"/>
          </p:cNvSpPr>
          <p:nvPr>
            <p:ph type="title"/>
          </p:nvPr>
        </p:nvSpPr>
        <p:spPr>
          <a:xfrm rot="5400000">
            <a:off x="7133432" y="1956595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5"/>
          <p:cNvSpPr txBox="1">
            <a:spLocks noGrp="1"/>
          </p:cNvSpPr>
          <p:nvPr>
            <p:ph type="body" idx="1"/>
          </p:nvPr>
        </p:nvSpPr>
        <p:spPr>
          <a:xfrm rot="5400000">
            <a:off x="1799432" y="-596105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5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5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5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ablon_2">
  <p:cSld name="Sablon_2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52"/>
          <p:cNvSpPr/>
          <p:nvPr/>
        </p:nvSpPr>
        <p:spPr>
          <a:xfrm>
            <a:off x="0" y="620369"/>
            <a:ext cx="1270000" cy="6237635"/>
          </a:xfrm>
          <a:prstGeom prst="rect">
            <a:avLst/>
          </a:prstGeom>
          <a:solidFill>
            <a:srgbClr val="003D5B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1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52"/>
          <p:cNvSpPr/>
          <p:nvPr/>
        </p:nvSpPr>
        <p:spPr>
          <a:xfrm>
            <a:off x="1270000" y="-18019"/>
            <a:ext cx="10922000" cy="638385"/>
          </a:xfrm>
          <a:prstGeom prst="rect">
            <a:avLst/>
          </a:prstGeom>
          <a:solidFill>
            <a:srgbClr val="B9D531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1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52"/>
          <p:cNvSpPr/>
          <p:nvPr/>
        </p:nvSpPr>
        <p:spPr>
          <a:xfrm>
            <a:off x="2286616" y="2850291"/>
            <a:ext cx="2226733" cy="668866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1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8" name="Google Shape;88;p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60001" y="1260000"/>
            <a:ext cx="9012107" cy="16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52"/>
          <p:cNvSpPr txBox="1">
            <a:spLocks noGrp="1"/>
          </p:cNvSpPr>
          <p:nvPr>
            <p:ph type="title"/>
          </p:nvPr>
        </p:nvSpPr>
        <p:spPr>
          <a:xfrm>
            <a:off x="2160001" y="3369555"/>
            <a:ext cx="901210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 b="1"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sak tartalom">
  <p:cSld name="Csak tartalom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5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Char char="•"/>
              <a:defRPr/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/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53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53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53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  <p:sp>
        <p:nvSpPr>
          <p:cNvPr id="95" name="Google Shape;95;p53"/>
          <p:cNvSpPr/>
          <p:nvPr/>
        </p:nvSpPr>
        <p:spPr>
          <a:xfrm>
            <a:off x="5790809" y="-1"/>
            <a:ext cx="6401192" cy="510242"/>
          </a:xfrm>
          <a:prstGeom prst="rect">
            <a:avLst/>
          </a:prstGeom>
          <a:solidFill>
            <a:srgbClr val="B9D531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1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53"/>
          <p:cNvSpPr/>
          <p:nvPr/>
        </p:nvSpPr>
        <p:spPr>
          <a:xfrm>
            <a:off x="-7094" y="0"/>
            <a:ext cx="377876" cy="1016802"/>
          </a:xfrm>
          <a:prstGeom prst="rect">
            <a:avLst/>
          </a:prstGeom>
          <a:solidFill>
            <a:srgbClr val="003D5B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1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7" name="Google Shape;97;p5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53086" y="144000"/>
            <a:ext cx="4855423" cy="8728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blon_1">
  <p:cSld name="Sablon_1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5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5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  <p:sp>
        <p:nvSpPr>
          <p:cNvPr id="102" name="Google Shape;102;p54"/>
          <p:cNvSpPr/>
          <p:nvPr/>
        </p:nvSpPr>
        <p:spPr>
          <a:xfrm>
            <a:off x="5790809" y="-1"/>
            <a:ext cx="6401192" cy="510242"/>
          </a:xfrm>
          <a:prstGeom prst="rect">
            <a:avLst/>
          </a:prstGeom>
          <a:solidFill>
            <a:srgbClr val="B9D531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1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54"/>
          <p:cNvSpPr/>
          <p:nvPr/>
        </p:nvSpPr>
        <p:spPr>
          <a:xfrm>
            <a:off x="-7094" y="0"/>
            <a:ext cx="377876" cy="1016802"/>
          </a:xfrm>
          <a:prstGeom prst="rect">
            <a:avLst/>
          </a:prstGeom>
          <a:solidFill>
            <a:srgbClr val="003D5B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1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" name="Google Shape;104;p5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53086" y="144000"/>
            <a:ext cx="4855423" cy="872802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54"/>
          <p:cNvSpPr txBox="1">
            <a:spLocks noGrp="1"/>
          </p:cNvSpPr>
          <p:nvPr>
            <p:ph type="title"/>
          </p:nvPr>
        </p:nvSpPr>
        <p:spPr>
          <a:xfrm>
            <a:off x="838201" y="1698235"/>
            <a:ext cx="10387227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Záródia">
  <p:cSld name="Záródia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5"/>
          <p:cNvSpPr/>
          <p:nvPr/>
        </p:nvSpPr>
        <p:spPr>
          <a:xfrm>
            <a:off x="0" y="620369"/>
            <a:ext cx="1270000" cy="6237635"/>
          </a:xfrm>
          <a:prstGeom prst="rect">
            <a:avLst/>
          </a:prstGeom>
          <a:solidFill>
            <a:srgbClr val="003D5B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1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55"/>
          <p:cNvSpPr/>
          <p:nvPr/>
        </p:nvSpPr>
        <p:spPr>
          <a:xfrm>
            <a:off x="1270000" y="-18019"/>
            <a:ext cx="10922000" cy="638385"/>
          </a:xfrm>
          <a:prstGeom prst="rect">
            <a:avLst/>
          </a:prstGeom>
          <a:solidFill>
            <a:srgbClr val="B9D531"/>
          </a:solidFill>
          <a:ln>
            <a:noFill/>
          </a:ln>
        </p:spPr>
        <p:txBody>
          <a:bodyPr spcFirstLastPara="1" wrap="square" lIns="38100" tIns="38100" rIns="38100" bIns="38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1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55"/>
          <p:cNvSpPr/>
          <p:nvPr/>
        </p:nvSpPr>
        <p:spPr>
          <a:xfrm>
            <a:off x="2286616" y="2850291"/>
            <a:ext cx="2226733" cy="668866"/>
          </a:xfrm>
          <a:prstGeom prst="rect">
            <a:avLst/>
          </a:prstGeom>
          <a:solidFill>
            <a:schemeClr val="lt1"/>
          </a:solidFill>
          <a:ln w="254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1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p5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60001" y="1260000"/>
            <a:ext cx="9012107" cy="16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55"/>
          <p:cNvSpPr txBox="1"/>
          <p:nvPr/>
        </p:nvSpPr>
        <p:spPr>
          <a:xfrm>
            <a:off x="2141839" y="4062853"/>
            <a:ext cx="9017687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Köszönöm a figyelmet!</a:t>
            </a:r>
            <a:endParaRPr/>
          </a:p>
        </p:txBody>
      </p:sp>
      <p:sp>
        <p:nvSpPr>
          <p:cNvPr id="112" name="Google Shape;112;p55"/>
          <p:cNvSpPr txBox="1"/>
          <p:nvPr/>
        </p:nvSpPr>
        <p:spPr>
          <a:xfrm>
            <a:off x="2141838" y="5492121"/>
            <a:ext cx="9017687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3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ppk.elte.hu</a:t>
            </a:r>
            <a:endParaRPr sz="3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dia" type="title">
  <p:cSld name="TITLE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4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29" name="Google Shape;129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0" name="Google Shape;130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tartalom" type="obj">
  <p:cSld name="OBJECT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5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6" name="Google Shape;136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zakaszfejléc" type="secHead">
  <p:cSld name="SECTION_HEADER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5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48" name="Google Shape;148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9" name="Google Shape;149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Összehasonlítás" type="twoTxTwoObj">
  <p:cSld name="TWO_OBJECTS_WITH_TE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5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54" name="Google Shape;154;p5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5" name="Google Shape;155;p5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56" name="Google Shape;156;p5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7" name="Google Shape;157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8" name="Google Shape;158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sak cím" type="titleOnly">
  <p:cSld name="TITLE_ONLY"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3" name="Google Shape;163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Üres" type="blank">
  <p:cSld name="BLANK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7" name="Google Shape;167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rtalomrész képaláírással" type="objTx">
  <p:cSld name="OBJECT_WITH_CAPTION_TEXT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6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6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72" name="Google Shape;172;p6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73" name="Google Shape;173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4" name="Google Shape;174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ép képaláírással" type="picTx">
  <p:cSld name="PICTURE_WITH_CAPTION_TEXT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6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6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79" name="Google Shape;179;p6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80" name="Google Shape;180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1" name="Google Shape;181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függőleges szöveg" type="vertTx">
  <p:cSld name="VERTICAL_TEXT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6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6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6" name="Google Shape;186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7" name="Google Shape;187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üggőleges cím és szöveg" type="vertTitleAndTx">
  <p:cSld name="VERTICAL_TITLE_AND_VERTICAL_TEXT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6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6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2" name="Google Shape;192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3" name="Google Shape;193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8"/>
          <p:cNvSpPr/>
          <p:nvPr/>
        </p:nvSpPr>
        <p:spPr>
          <a:xfrm>
            <a:off x="0" y="6007101"/>
            <a:ext cx="12192000" cy="8508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4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6" name="Google Shape;116;p4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Google Shape;117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8" name="Google Shape;118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hu-HU"/>
              <a:t>‹#›</a:t>
            </a:fld>
            <a:endParaRPr/>
          </a:p>
        </p:txBody>
      </p:sp>
      <p:cxnSp>
        <p:nvCxnSpPr>
          <p:cNvPr id="119" name="Google Shape;119;p48"/>
          <p:cNvCxnSpPr/>
          <p:nvPr/>
        </p:nvCxnSpPr>
        <p:spPr>
          <a:xfrm>
            <a:off x="838200" y="1145220"/>
            <a:ext cx="10676138" cy="0"/>
          </a:xfrm>
          <a:prstGeom prst="straightConnector1">
            <a:avLst/>
          </a:prstGeom>
          <a:noFill/>
          <a:ln w="9525" cap="flat" cmpd="sng">
            <a:solidFill>
              <a:srgbClr val="64A70B"/>
            </a:solidFill>
            <a:prstDash val="solid"/>
            <a:miter lim="800000"/>
            <a:headEnd type="none" w="sm" len="sm"/>
            <a:tailEnd type="none" w="sm" len="sm"/>
          </a:ln>
        </p:spPr>
      </p:cxnSp>
      <p:grpSp>
        <p:nvGrpSpPr>
          <p:cNvPr id="120" name="Google Shape;120;p48"/>
          <p:cNvGrpSpPr/>
          <p:nvPr/>
        </p:nvGrpSpPr>
        <p:grpSpPr>
          <a:xfrm>
            <a:off x="267546" y="6219825"/>
            <a:ext cx="1759147" cy="423223"/>
            <a:chOff x="267546" y="6219825"/>
            <a:chExt cx="1759147" cy="423223"/>
          </a:xfrm>
        </p:grpSpPr>
        <p:pic>
          <p:nvPicPr>
            <p:cNvPr id="121" name="Google Shape;121;p48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267546" y="6219825"/>
              <a:ext cx="1493717" cy="39381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22" name="Google Shape;122;p48"/>
            <p:cNvCxnSpPr/>
            <p:nvPr/>
          </p:nvCxnSpPr>
          <p:spPr>
            <a:xfrm>
              <a:off x="2026693" y="6219825"/>
              <a:ext cx="0" cy="423223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grpSp>
        <p:nvGrpSpPr>
          <p:cNvPr id="123" name="Google Shape;123;p48"/>
          <p:cNvGrpSpPr/>
          <p:nvPr/>
        </p:nvGrpSpPr>
        <p:grpSpPr>
          <a:xfrm>
            <a:off x="161063" y="6007101"/>
            <a:ext cx="2878699" cy="644934"/>
            <a:chOff x="161063" y="6007101"/>
            <a:chExt cx="2878699" cy="644934"/>
          </a:xfrm>
        </p:grpSpPr>
        <p:sp>
          <p:nvSpPr>
            <p:cNvPr id="124" name="Google Shape;124;p48"/>
            <p:cNvSpPr/>
            <p:nvPr/>
          </p:nvSpPr>
          <p:spPr>
            <a:xfrm>
              <a:off x="161063" y="6007101"/>
              <a:ext cx="2878699" cy="644934"/>
            </a:xfrm>
            <a:prstGeom prst="rect">
              <a:avLst/>
            </a:prstGeom>
            <a:solidFill>
              <a:srgbClr val="64A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25" name="Google Shape;125;p48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248433" y="6209176"/>
              <a:ext cx="2722875" cy="43994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1.png"/><Relationship Id="rId7" Type="http://schemas.openxmlformats.org/officeDocument/2006/relationships/image" Target="../media/image1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lte.hu/erasmus/palyazat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outgoing@ppk.elte.hu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elte.hu/erasmus/all-fields" TargetMode="External"/><Relationship Id="rId4" Type="http://schemas.openxmlformats.org/officeDocument/2006/relationships/hyperlink" Target="https://www.elte.hu/charm-eu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imbra-group.eu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hyperlink" Target="https://www.elte.hu/erasmus/all-fields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4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FC7"/>
        </a:solid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FC7"/>
          </a:solidFill>
          <a:ln w="165100" cap="flat" cmpd="sng">
            <a:solidFill>
              <a:srgbClr val="F6E1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7" name="Google Shape;217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1577" y="2612025"/>
            <a:ext cx="9963121" cy="1817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09455" y="1083192"/>
            <a:ext cx="7317684" cy="1309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630538" y="461109"/>
            <a:ext cx="6752775" cy="131450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0" name="Google Shape;220;p2"/>
          <p:cNvGrpSpPr/>
          <p:nvPr/>
        </p:nvGrpSpPr>
        <p:grpSpPr>
          <a:xfrm>
            <a:off x="3391527" y="5607003"/>
            <a:ext cx="5408948" cy="931620"/>
            <a:chOff x="6138933" y="6171036"/>
            <a:chExt cx="2912368" cy="501617"/>
          </a:xfrm>
        </p:grpSpPr>
        <p:pic>
          <p:nvPicPr>
            <p:cNvPr id="221" name="Google Shape;221;p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138933" y="6282190"/>
              <a:ext cx="465515" cy="2793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2" name="Google Shape;222;p2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6742437" y="6286969"/>
              <a:ext cx="465515" cy="269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3" name="Google Shape;223;p2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7294301" y="6171036"/>
              <a:ext cx="1757000" cy="50161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24" name="Google Shape;224;p2"/>
          <p:cNvGrpSpPr/>
          <p:nvPr/>
        </p:nvGrpSpPr>
        <p:grpSpPr>
          <a:xfrm>
            <a:off x="8687571" y="4143143"/>
            <a:ext cx="3430196" cy="2646484"/>
            <a:chOff x="8676812" y="4132385"/>
            <a:chExt cx="3430196" cy="2646484"/>
          </a:xfrm>
        </p:grpSpPr>
        <p:sp>
          <p:nvSpPr>
            <p:cNvPr id="225" name="Google Shape;225;p2"/>
            <p:cNvSpPr/>
            <p:nvPr/>
          </p:nvSpPr>
          <p:spPr>
            <a:xfrm rot="5400000">
              <a:off x="9885241" y="4151830"/>
              <a:ext cx="1013337" cy="3430196"/>
            </a:xfrm>
            <a:prstGeom prst="rect">
              <a:avLst/>
            </a:prstGeom>
            <a:solidFill>
              <a:srgbClr val="12B4C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2"/>
            <p:cNvSpPr/>
            <p:nvPr/>
          </p:nvSpPr>
          <p:spPr>
            <a:xfrm rot="10800000">
              <a:off x="9935439" y="4132385"/>
              <a:ext cx="1013337" cy="2646484"/>
            </a:xfrm>
            <a:prstGeom prst="rect">
              <a:avLst/>
            </a:prstGeom>
            <a:solidFill>
              <a:srgbClr val="12B4C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27" name="Google Shape;227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222621" y="5702283"/>
            <a:ext cx="1773671" cy="7489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2" name="Google Shape;232;p3"/>
          <p:cNvGrpSpPr/>
          <p:nvPr/>
        </p:nvGrpSpPr>
        <p:grpSpPr>
          <a:xfrm>
            <a:off x="10488706" y="1"/>
            <a:ext cx="1703295" cy="1703295"/>
            <a:chOff x="5486400" y="990600"/>
            <a:chExt cx="1955800" cy="1955800"/>
          </a:xfrm>
        </p:grpSpPr>
        <p:sp>
          <p:nvSpPr>
            <p:cNvPr id="233" name="Google Shape;233;p3"/>
            <p:cNvSpPr/>
            <p:nvPr/>
          </p:nvSpPr>
          <p:spPr>
            <a:xfrm>
              <a:off x="5486400" y="1727200"/>
              <a:ext cx="1955800" cy="482600"/>
            </a:xfrm>
            <a:prstGeom prst="rect">
              <a:avLst/>
            </a:prstGeom>
            <a:solidFill>
              <a:srgbClr val="F6E1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3"/>
            <p:cNvSpPr/>
            <p:nvPr/>
          </p:nvSpPr>
          <p:spPr>
            <a:xfrm rot="5400000">
              <a:off x="5486400" y="1727200"/>
              <a:ext cx="1955800" cy="482600"/>
            </a:xfrm>
            <a:prstGeom prst="rect">
              <a:avLst/>
            </a:prstGeom>
            <a:solidFill>
              <a:srgbClr val="F6E1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5" name="Google Shape;235;p3"/>
          <p:cNvGrpSpPr/>
          <p:nvPr/>
        </p:nvGrpSpPr>
        <p:grpSpPr>
          <a:xfrm>
            <a:off x="1176889" y="270197"/>
            <a:ext cx="8646145" cy="1349607"/>
            <a:chOff x="589295" y="-134744"/>
            <a:chExt cx="8646145" cy="1349607"/>
          </a:xfrm>
        </p:grpSpPr>
        <p:pic>
          <p:nvPicPr>
            <p:cNvPr id="236" name="Google Shape;236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1348741" y="80011"/>
              <a:ext cx="3866830" cy="7054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7" name="Google Shape;237;p3"/>
            <p:cNvSpPr txBox="1"/>
            <p:nvPr/>
          </p:nvSpPr>
          <p:spPr>
            <a:xfrm>
              <a:off x="589295" y="-134744"/>
              <a:ext cx="759446" cy="13381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u-HU" sz="3800" b="0" i="0" u="none" strike="noStrike" cap="none">
                  <a:solidFill>
                    <a:srgbClr val="007FC7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AZ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3"/>
            <p:cNvSpPr txBox="1"/>
            <p:nvPr/>
          </p:nvSpPr>
          <p:spPr>
            <a:xfrm>
              <a:off x="5215571" y="-123314"/>
              <a:ext cx="4019869" cy="13381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u-HU" sz="3800" b="0" i="0" u="none" strike="noStrike" cap="none">
                  <a:solidFill>
                    <a:srgbClr val="007FC7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SZÁMOKBAN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9" name="Google Shape;239;p3"/>
          <p:cNvGrpSpPr/>
          <p:nvPr/>
        </p:nvGrpSpPr>
        <p:grpSpPr>
          <a:xfrm>
            <a:off x="5731779" y="3892917"/>
            <a:ext cx="5355756" cy="2643103"/>
            <a:chOff x="5848322" y="3954460"/>
            <a:chExt cx="5355756" cy="2643102"/>
          </a:xfrm>
        </p:grpSpPr>
        <p:grpSp>
          <p:nvGrpSpPr>
            <p:cNvPr id="240" name="Google Shape;240;p3"/>
            <p:cNvGrpSpPr/>
            <p:nvPr/>
          </p:nvGrpSpPr>
          <p:grpSpPr>
            <a:xfrm>
              <a:off x="6099989" y="5706212"/>
              <a:ext cx="891350" cy="891350"/>
              <a:chOff x="5486400" y="990600"/>
              <a:chExt cx="1955800" cy="1955800"/>
            </a:xfrm>
          </p:grpSpPr>
          <p:sp>
            <p:nvSpPr>
              <p:cNvPr id="241" name="Google Shape;241;p3"/>
              <p:cNvSpPr/>
              <p:nvPr/>
            </p:nvSpPr>
            <p:spPr>
              <a:xfrm>
                <a:off x="5486400" y="1727200"/>
                <a:ext cx="1955800" cy="482600"/>
              </a:xfrm>
              <a:prstGeom prst="rect">
                <a:avLst/>
              </a:prstGeom>
              <a:solidFill>
                <a:srgbClr val="F9C2B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2" name="Google Shape;242;p3"/>
              <p:cNvSpPr/>
              <p:nvPr/>
            </p:nvSpPr>
            <p:spPr>
              <a:xfrm rot="5400000">
                <a:off x="5486400" y="1727200"/>
                <a:ext cx="1955800" cy="482600"/>
              </a:xfrm>
              <a:prstGeom prst="rect">
                <a:avLst/>
              </a:prstGeom>
              <a:solidFill>
                <a:srgbClr val="F9C2B9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3" name="Google Shape;243;p3"/>
            <p:cNvGrpSpPr/>
            <p:nvPr/>
          </p:nvGrpSpPr>
          <p:grpSpPr>
            <a:xfrm>
              <a:off x="5848322" y="3954460"/>
              <a:ext cx="5355756" cy="2570630"/>
              <a:chOff x="6437940" y="3954460"/>
              <a:chExt cx="5355756" cy="2570630"/>
            </a:xfrm>
          </p:grpSpPr>
          <p:grpSp>
            <p:nvGrpSpPr>
              <p:cNvPr id="244" name="Google Shape;244;p3"/>
              <p:cNvGrpSpPr/>
              <p:nvPr/>
            </p:nvGrpSpPr>
            <p:grpSpPr>
              <a:xfrm>
                <a:off x="6437940" y="3954460"/>
                <a:ext cx="5355756" cy="2371273"/>
                <a:chOff x="6437940" y="3954460"/>
                <a:chExt cx="5355756" cy="2371273"/>
              </a:xfrm>
            </p:grpSpPr>
            <p:grpSp>
              <p:nvGrpSpPr>
                <p:cNvPr id="245" name="Google Shape;245;p3"/>
                <p:cNvGrpSpPr/>
                <p:nvPr/>
              </p:nvGrpSpPr>
              <p:grpSpPr>
                <a:xfrm rot="10800000">
                  <a:off x="7390219" y="3954460"/>
                  <a:ext cx="2171679" cy="2305381"/>
                  <a:chOff x="1094068" y="1643891"/>
                  <a:chExt cx="2171679" cy="2305381"/>
                </a:xfrm>
              </p:grpSpPr>
              <p:sp>
                <p:nvSpPr>
                  <p:cNvPr id="246" name="Google Shape;246;p3"/>
                  <p:cNvSpPr/>
                  <p:nvPr/>
                </p:nvSpPr>
                <p:spPr>
                  <a:xfrm>
                    <a:off x="1094068" y="1643891"/>
                    <a:ext cx="2171679" cy="2058527"/>
                  </a:xfrm>
                  <a:prstGeom prst="rect">
                    <a:avLst/>
                  </a:prstGeom>
                  <a:solidFill>
                    <a:srgbClr val="ED4E3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47" name="Google Shape;247;p3"/>
                  <p:cNvSpPr/>
                  <p:nvPr/>
                </p:nvSpPr>
                <p:spPr>
                  <a:xfrm rot="10800000">
                    <a:off x="1764804" y="3233573"/>
                    <a:ext cx="830210" cy="715699"/>
                  </a:xfrm>
                  <a:prstGeom prst="triangle">
                    <a:avLst>
                      <a:gd name="adj" fmla="val 50000"/>
                    </a:avLst>
                  </a:prstGeom>
                  <a:solidFill>
                    <a:srgbClr val="ED4E32"/>
                  </a:solidFill>
                  <a:ln>
                    <a:noFill/>
                  </a:ln>
                </p:spPr>
                <p:txBody>
                  <a:bodyPr spcFirstLastPara="1" wrap="square" lIns="91425" tIns="45700" rIns="91425" bIns="45700" anchor="ctr" anchorCtr="0">
                    <a:noAutofit/>
                  </a:bodyPr>
                  <a:lstStyle/>
                  <a:p>
                    <a:pPr marL="0" marR="0" lvl="0" indent="0" algn="ctr" rtl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 sz="1800" b="0" i="0" u="none" strike="noStrike" cap="none">
                      <a:solidFill>
                        <a:schemeClr val="lt1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248" name="Google Shape;248;p3"/>
                <p:cNvSpPr txBox="1"/>
                <p:nvPr/>
              </p:nvSpPr>
              <p:spPr>
                <a:xfrm>
                  <a:off x="9584748" y="4309140"/>
                  <a:ext cx="2208948" cy="182797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rmAutofit/>
                </a:bodyPr>
                <a:lstStyle/>
                <a:p>
                  <a:pPr marL="0" marR="0" lvl="0" indent="0" algn="l" rtl="0">
                    <a:lnSpc>
                      <a:spcPct val="111111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hu-HU" sz="1800" b="0" i="0" u="none" strike="noStrike" cap="none">
                      <a:solidFill>
                        <a:srgbClr val="ED4E32"/>
                      </a:solidFill>
                      <a:latin typeface="Arial Narrow"/>
                      <a:ea typeface="Arial Narrow"/>
                      <a:cs typeface="Arial Narrow"/>
                      <a:sym typeface="Arial Narrow"/>
                    </a:rPr>
                    <a:t>Legnépszerűbb országok:</a:t>
                  </a: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  <a:p>
                  <a:pPr marL="0" marR="0" lvl="0" indent="0" algn="l" rtl="0">
                    <a:lnSpc>
                      <a:spcPct val="73684"/>
                    </a:lnSpc>
                    <a:spcBef>
                      <a:spcPts val="1000"/>
                    </a:spcBef>
                    <a:spcAft>
                      <a:spcPts val="0"/>
                    </a:spcAft>
                    <a:buNone/>
                  </a:pPr>
                  <a:r>
                    <a:rPr lang="hu-HU" sz="1900" b="1" i="0" u="none" strike="noStrike" cap="none">
                      <a:solidFill>
                        <a:srgbClr val="ED4E32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Németország</a:t>
                  </a: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  <a:p>
                  <a:pPr marL="0" marR="0" lvl="0" indent="0" algn="l" rtl="0">
                    <a:lnSpc>
                      <a:spcPct val="73684"/>
                    </a:lnSpc>
                    <a:spcBef>
                      <a:spcPts val="1000"/>
                    </a:spcBef>
                    <a:spcAft>
                      <a:spcPts val="0"/>
                    </a:spcAft>
                    <a:buNone/>
                  </a:pPr>
                  <a:r>
                    <a:rPr lang="hu-HU" sz="1900" b="1" i="0" u="none" strike="noStrike" cap="none">
                      <a:solidFill>
                        <a:srgbClr val="ED4E32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Ausztria</a:t>
                  </a: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  <a:p>
                  <a:pPr marL="0" marR="0" lvl="0" indent="0" algn="l" rtl="0">
                    <a:lnSpc>
                      <a:spcPct val="73684"/>
                    </a:lnSpc>
                    <a:spcBef>
                      <a:spcPts val="1000"/>
                    </a:spcBef>
                    <a:spcAft>
                      <a:spcPts val="0"/>
                    </a:spcAft>
                    <a:buNone/>
                  </a:pPr>
                  <a:r>
                    <a:rPr lang="hu-HU" sz="1900" b="1" i="0" u="none" strike="noStrike" cap="none">
                      <a:solidFill>
                        <a:srgbClr val="ED4E32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Olaszország</a:t>
                  </a: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  <a:p>
                  <a:pPr marL="0" marR="0" lvl="0" indent="0" algn="l" rtl="0">
                    <a:lnSpc>
                      <a:spcPct val="108333"/>
                    </a:lnSpc>
                    <a:spcBef>
                      <a:spcPts val="1000"/>
                    </a:spcBef>
                    <a:spcAft>
                      <a:spcPts val="0"/>
                    </a:spcAft>
                    <a:buNone/>
                  </a:pPr>
                  <a:endParaRPr sz="2400" b="0" i="0" u="none" strike="noStrike" cap="none">
                    <a:solidFill>
                      <a:srgbClr val="ED4E32"/>
                    </a:solidFill>
                    <a:latin typeface="Arial Narrow"/>
                    <a:ea typeface="Arial Narrow"/>
                    <a:cs typeface="Arial Narrow"/>
                    <a:sym typeface="Arial Narrow"/>
                  </a:endParaRPr>
                </a:p>
              </p:txBody>
            </p:sp>
            <p:sp>
              <p:nvSpPr>
                <p:cNvPr id="249" name="Google Shape;249;p3"/>
                <p:cNvSpPr txBox="1"/>
                <p:nvPr/>
              </p:nvSpPr>
              <p:spPr>
                <a:xfrm>
                  <a:off x="6437940" y="6056566"/>
                  <a:ext cx="1016300" cy="26916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r" rtl="0">
                    <a:lnSpc>
                      <a:spcPct val="6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hu-HU" sz="1800" b="1" i="0" u="none" strike="noStrike" cap="none">
                      <a:solidFill>
                        <a:srgbClr val="ED4E32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2019</a:t>
                  </a:r>
                  <a:endParaRPr sz="1800" b="0" i="0" u="none" strike="noStrike" cap="none">
                    <a:solidFill>
                      <a:srgbClr val="ED4E32"/>
                    </a:solidFill>
                    <a:latin typeface="Arial Narrow"/>
                    <a:ea typeface="Arial Narrow"/>
                    <a:cs typeface="Arial Narrow"/>
                    <a:sym typeface="Arial Narrow"/>
                  </a:endParaRPr>
                </a:p>
              </p:txBody>
            </p:sp>
          </p:grpSp>
          <p:sp>
            <p:nvSpPr>
              <p:cNvPr id="250" name="Google Shape;250;p3"/>
              <p:cNvSpPr txBox="1"/>
              <p:nvPr/>
            </p:nvSpPr>
            <p:spPr>
              <a:xfrm>
                <a:off x="7045723" y="4757479"/>
                <a:ext cx="2843822" cy="17676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rmAutofit/>
              </a:bodyPr>
              <a:lstStyle/>
              <a:p>
                <a:pPr marL="0" marR="0" lvl="0" indent="0" algn="ctr" rtl="0">
                  <a:lnSpc>
                    <a:spcPct val="5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hu-HU" sz="40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4900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55000"/>
                  </a:lnSpc>
                  <a:spcBef>
                    <a:spcPts val="1000"/>
                  </a:spcBef>
                  <a:spcAft>
                    <a:spcPts val="0"/>
                  </a:spcAft>
                  <a:buNone/>
                </a:pPr>
                <a:r>
                  <a:rPr lang="hu-HU" sz="2400" b="0" i="0" u="none" strike="noStrike" cap="none">
                    <a:solidFill>
                      <a:schemeClr val="lt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kiutazó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55000"/>
                  </a:lnSpc>
                  <a:spcBef>
                    <a:spcPts val="1000"/>
                  </a:spcBef>
                  <a:spcAft>
                    <a:spcPts val="0"/>
                  </a:spcAft>
                  <a:buNone/>
                </a:pPr>
                <a:r>
                  <a:rPr lang="hu-HU" sz="2400" b="0" i="0" u="none" strike="noStrike" cap="none">
                    <a:solidFill>
                      <a:schemeClr val="lt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egyetemista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cxnSp>
        <p:nvCxnSpPr>
          <p:cNvPr id="251" name="Google Shape;251;p3"/>
          <p:cNvCxnSpPr/>
          <p:nvPr/>
        </p:nvCxnSpPr>
        <p:spPr>
          <a:xfrm>
            <a:off x="1094068" y="3888343"/>
            <a:ext cx="9316024" cy="0"/>
          </a:xfrm>
          <a:prstGeom prst="straightConnector1">
            <a:avLst/>
          </a:prstGeom>
          <a:noFill/>
          <a:ln w="19050" cap="flat" cmpd="sng">
            <a:solidFill>
              <a:srgbClr val="F6E100"/>
            </a:solidFill>
            <a:prstDash val="dot"/>
            <a:miter lim="800000"/>
            <a:headEnd type="none" w="sm" len="sm"/>
            <a:tailEnd type="none" w="sm" len="sm"/>
          </a:ln>
        </p:spPr>
      </p:cxnSp>
      <p:grpSp>
        <p:nvGrpSpPr>
          <p:cNvPr id="252" name="Google Shape;252;p3"/>
          <p:cNvGrpSpPr/>
          <p:nvPr/>
        </p:nvGrpSpPr>
        <p:grpSpPr>
          <a:xfrm>
            <a:off x="1212057" y="3889747"/>
            <a:ext cx="3506487" cy="2421944"/>
            <a:chOff x="1607377" y="3951291"/>
            <a:chExt cx="3506486" cy="2421944"/>
          </a:xfrm>
        </p:grpSpPr>
        <p:sp>
          <p:nvSpPr>
            <p:cNvPr id="253" name="Google Shape;253;p3"/>
            <p:cNvSpPr txBox="1"/>
            <p:nvPr/>
          </p:nvSpPr>
          <p:spPr>
            <a:xfrm>
              <a:off x="1607377" y="4539796"/>
              <a:ext cx="1016300" cy="2691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0">
                <a:lnSpc>
                  <a:spcPct val="6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u-HU" sz="1800" b="1" i="0" u="none" strike="noStrike" cap="none">
                  <a:solidFill>
                    <a:srgbClr val="E92066"/>
                  </a:solidFill>
                  <a:latin typeface="Arial"/>
                  <a:ea typeface="Arial"/>
                  <a:cs typeface="Arial"/>
                  <a:sym typeface="Arial"/>
                </a:rPr>
                <a:t>1997</a:t>
              </a:r>
              <a:endParaRPr sz="1800" b="0" i="0" u="none" strike="noStrike" cap="none">
                <a:solidFill>
                  <a:srgbClr val="E92066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  <p:grpSp>
          <p:nvGrpSpPr>
            <p:cNvPr id="254" name="Google Shape;254;p3"/>
            <p:cNvGrpSpPr/>
            <p:nvPr/>
          </p:nvGrpSpPr>
          <p:grpSpPr>
            <a:xfrm>
              <a:off x="2270041" y="3951291"/>
              <a:ext cx="2843822" cy="2421944"/>
              <a:chOff x="2270041" y="3951291"/>
              <a:chExt cx="2843822" cy="2421944"/>
            </a:xfrm>
          </p:grpSpPr>
          <p:grpSp>
            <p:nvGrpSpPr>
              <p:cNvPr id="255" name="Google Shape;255;p3"/>
              <p:cNvGrpSpPr/>
              <p:nvPr/>
            </p:nvGrpSpPr>
            <p:grpSpPr>
              <a:xfrm rot="10800000">
                <a:off x="2568149" y="3951291"/>
                <a:ext cx="2171679" cy="2305381"/>
                <a:chOff x="1094068" y="1643891"/>
                <a:chExt cx="2171679" cy="2305381"/>
              </a:xfrm>
            </p:grpSpPr>
            <p:sp>
              <p:nvSpPr>
                <p:cNvPr id="256" name="Google Shape;256;p3"/>
                <p:cNvSpPr/>
                <p:nvPr/>
              </p:nvSpPr>
              <p:spPr>
                <a:xfrm>
                  <a:off x="1094068" y="1643891"/>
                  <a:ext cx="2171679" cy="2058527"/>
                </a:xfrm>
                <a:prstGeom prst="rect">
                  <a:avLst/>
                </a:prstGeom>
                <a:solidFill>
                  <a:srgbClr val="E9206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7" name="Google Shape;257;p3"/>
                <p:cNvSpPr/>
                <p:nvPr/>
              </p:nvSpPr>
              <p:spPr>
                <a:xfrm rot="10800000">
                  <a:off x="1764804" y="3233573"/>
                  <a:ext cx="830210" cy="715699"/>
                </a:xfrm>
                <a:prstGeom prst="triangle">
                  <a:avLst>
                    <a:gd name="adj" fmla="val 50000"/>
                  </a:avLst>
                </a:prstGeom>
                <a:solidFill>
                  <a:srgbClr val="E92066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 b="0" i="0" u="none" strike="noStrike" cap="non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58" name="Google Shape;258;p3"/>
              <p:cNvSpPr txBox="1"/>
              <p:nvPr/>
            </p:nvSpPr>
            <p:spPr>
              <a:xfrm>
                <a:off x="2270041" y="4605624"/>
                <a:ext cx="2843822" cy="176761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rmAutofit/>
              </a:bodyPr>
              <a:lstStyle/>
              <a:p>
                <a:pPr marL="0" marR="0" lvl="0" indent="0" algn="ctr" rtl="0">
                  <a:lnSpc>
                    <a:spcPct val="5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hu-HU" sz="28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Magyar-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55000"/>
                  </a:lnSpc>
                  <a:spcBef>
                    <a:spcPts val="1000"/>
                  </a:spcBef>
                  <a:spcAft>
                    <a:spcPts val="0"/>
                  </a:spcAft>
                  <a:buNone/>
                </a:pPr>
                <a:r>
                  <a:rPr lang="hu-HU" sz="28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ország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55000"/>
                  </a:lnSpc>
                  <a:spcBef>
                    <a:spcPts val="1000"/>
                  </a:spcBef>
                  <a:spcAft>
                    <a:spcPts val="0"/>
                  </a:spcAft>
                  <a:buNone/>
                </a:pPr>
                <a:r>
                  <a:rPr lang="hu-HU" sz="2400" b="0" i="0" u="none" strike="noStrike" cap="none">
                    <a:solidFill>
                      <a:schemeClr val="lt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is részt vesz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55000"/>
                  </a:lnSpc>
                  <a:spcBef>
                    <a:spcPts val="1000"/>
                  </a:spcBef>
                  <a:spcAft>
                    <a:spcPts val="0"/>
                  </a:spcAft>
                  <a:buNone/>
                </a:pPr>
                <a:r>
                  <a:rPr lang="hu-HU" sz="2400" b="0" i="0" u="none" strike="noStrike" cap="none">
                    <a:solidFill>
                      <a:schemeClr val="lt1"/>
                    </a:solidFill>
                    <a:latin typeface="Arial Narrow"/>
                    <a:ea typeface="Arial Narrow"/>
                    <a:cs typeface="Arial Narrow"/>
                    <a:sym typeface="Arial Narrow"/>
                  </a:rPr>
                  <a:t>a programban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259" name="Google Shape;259;p3"/>
          <p:cNvGrpSpPr/>
          <p:nvPr/>
        </p:nvGrpSpPr>
        <p:grpSpPr>
          <a:xfrm>
            <a:off x="4384942" y="4426995"/>
            <a:ext cx="2411759" cy="1580116"/>
            <a:chOff x="5340360" y="4067194"/>
            <a:chExt cx="2411758" cy="1580116"/>
          </a:xfrm>
        </p:grpSpPr>
        <p:sp>
          <p:nvSpPr>
            <p:cNvPr id="260" name="Google Shape;260;p3"/>
            <p:cNvSpPr txBox="1"/>
            <p:nvPr/>
          </p:nvSpPr>
          <p:spPr>
            <a:xfrm>
              <a:off x="5340360" y="4067194"/>
              <a:ext cx="2208948" cy="44855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rmAutofit fontScale="92500" lnSpcReduction="20000"/>
            </a:bodyPr>
            <a:lstStyle/>
            <a:p>
              <a:pPr marL="0" marR="0" lvl="0" indent="0" algn="l" rtl="0">
                <a:lnSpc>
                  <a:spcPct val="1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u-HU" sz="1800" b="0" i="0" u="none" strike="noStrike" cap="none">
                  <a:solidFill>
                    <a:srgbClr val="E92066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Eddig több mint</a:t>
              </a:r>
              <a:endParaRPr sz="1800" b="1" i="0" u="none" strike="noStrike" cap="none">
                <a:solidFill>
                  <a:srgbClr val="E92066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8333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rgbClr val="ED4E32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  <p:sp>
          <p:nvSpPr>
            <p:cNvPr id="261" name="Google Shape;261;p3"/>
            <p:cNvSpPr txBox="1"/>
            <p:nvPr/>
          </p:nvSpPr>
          <p:spPr>
            <a:xfrm>
              <a:off x="5376515" y="4575630"/>
              <a:ext cx="2375603" cy="10716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rmAutofit/>
            </a:bodyPr>
            <a:lstStyle/>
            <a:p>
              <a:pPr marL="0" marR="0" lvl="0" indent="0" algn="l" rtl="0">
                <a:lnSpc>
                  <a:spcPct val="55555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u-HU" sz="3600" b="1" i="0" u="none" strike="noStrike" cap="none">
                  <a:solidFill>
                    <a:srgbClr val="E92066"/>
                  </a:solidFill>
                  <a:latin typeface="Arial"/>
                  <a:ea typeface="Arial"/>
                  <a:cs typeface="Arial"/>
                  <a:sym typeface="Arial"/>
                </a:rPr>
                <a:t>70 000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1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u-HU" sz="1800" b="0" i="0" u="none" strike="noStrike" cap="none">
                  <a:solidFill>
                    <a:srgbClr val="E92066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magyar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11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u-HU" sz="1800" b="0" i="0" u="none" strike="noStrike" cap="none">
                  <a:solidFill>
                    <a:srgbClr val="E92066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Erasmus hallgató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4736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endParaRPr sz="1900" b="1" i="0" u="none" strike="noStrike" cap="none">
                <a:solidFill>
                  <a:srgbClr val="ED4E32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8333"/>
                </a:lnSpc>
                <a:spcBef>
                  <a:spcPts val="1000"/>
                </a:spcBef>
                <a:spcAft>
                  <a:spcPts val="0"/>
                </a:spcAft>
                <a:buNone/>
              </a:pPr>
              <a:endParaRPr sz="2400" b="0" i="0" u="none" strike="noStrike" cap="none">
                <a:solidFill>
                  <a:srgbClr val="ED4E32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</p:grpSp>
      <p:grpSp>
        <p:nvGrpSpPr>
          <p:cNvPr id="262" name="Google Shape;262;p3"/>
          <p:cNvGrpSpPr/>
          <p:nvPr/>
        </p:nvGrpSpPr>
        <p:grpSpPr>
          <a:xfrm>
            <a:off x="4610484" y="1549527"/>
            <a:ext cx="5977395" cy="2332908"/>
            <a:chOff x="4727027" y="1611070"/>
            <a:chExt cx="5977395" cy="2332908"/>
          </a:xfrm>
        </p:grpSpPr>
        <p:grpSp>
          <p:nvGrpSpPr>
            <p:cNvPr id="263" name="Google Shape;263;p3"/>
            <p:cNvGrpSpPr/>
            <p:nvPr/>
          </p:nvGrpSpPr>
          <p:grpSpPr>
            <a:xfrm>
              <a:off x="4988388" y="1611070"/>
              <a:ext cx="891350" cy="891350"/>
              <a:chOff x="5486400" y="990600"/>
              <a:chExt cx="1955800" cy="1955800"/>
            </a:xfrm>
          </p:grpSpPr>
          <p:sp>
            <p:nvSpPr>
              <p:cNvPr id="264" name="Google Shape;264;p3"/>
              <p:cNvSpPr/>
              <p:nvPr/>
            </p:nvSpPr>
            <p:spPr>
              <a:xfrm>
                <a:off x="5486400" y="1727200"/>
                <a:ext cx="1955800" cy="482600"/>
              </a:xfrm>
              <a:prstGeom prst="rect">
                <a:avLst/>
              </a:prstGeom>
              <a:solidFill>
                <a:srgbClr val="B5E0F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5" name="Google Shape;265;p3"/>
              <p:cNvSpPr/>
              <p:nvPr/>
            </p:nvSpPr>
            <p:spPr>
              <a:xfrm rot="5400000">
                <a:off x="5486400" y="1727200"/>
                <a:ext cx="1955800" cy="482600"/>
              </a:xfrm>
              <a:prstGeom prst="rect">
                <a:avLst/>
              </a:prstGeom>
              <a:solidFill>
                <a:srgbClr val="B5E0F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6" name="Google Shape;266;p3"/>
            <p:cNvGrpSpPr/>
            <p:nvPr/>
          </p:nvGrpSpPr>
          <p:grpSpPr>
            <a:xfrm>
              <a:off x="4727027" y="1638597"/>
              <a:ext cx="5977395" cy="2305381"/>
              <a:chOff x="4813240" y="1638597"/>
              <a:chExt cx="5977395" cy="2305381"/>
            </a:xfrm>
          </p:grpSpPr>
          <p:grpSp>
            <p:nvGrpSpPr>
              <p:cNvPr id="267" name="Google Shape;267;p3"/>
              <p:cNvGrpSpPr/>
              <p:nvPr/>
            </p:nvGrpSpPr>
            <p:grpSpPr>
              <a:xfrm>
                <a:off x="4813240" y="1638597"/>
                <a:ext cx="3152287" cy="2305381"/>
                <a:chOff x="4813240" y="1638597"/>
                <a:chExt cx="3152287" cy="2305381"/>
              </a:xfrm>
            </p:grpSpPr>
            <p:sp>
              <p:nvSpPr>
                <p:cNvPr id="268" name="Google Shape;268;p3"/>
                <p:cNvSpPr txBox="1"/>
                <p:nvPr/>
              </p:nvSpPr>
              <p:spPr>
                <a:xfrm>
                  <a:off x="4813240" y="1952090"/>
                  <a:ext cx="1016300" cy="26916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Autofit/>
                </a:bodyPr>
                <a:lstStyle/>
                <a:p>
                  <a:pPr marL="0" marR="0" lvl="0" indent="0" algn="r" rtl="0">
                    <a:lnSpc>
                      <a:spcPct val="65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hu-HU" sz="1800" b="1" i="0" u="none" strike="noStrike" cap="none">
                      <a:solidFill>
                        <a:srgbClr val="048FD9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2014</a:t>
                  </a:r>
                  <a:endParaRPr sz="1800" b="0" i="0" u="none" strike="noStrike" cap="none">
                    <a:solidFill>
                      <a:srgbClr val="048FD9"/>
                    </a:solidFill>
                    <a:latin typeface="Arial Narrow"/>
                    <a:ea typeface="Arial Narrow"/>
                    <a:cs typeface="Arial Narrow"/>
                    <a:sym typeface="Arial Narrow"/>
                  </a:endParaRPr>
                </a:p>
              </p:txBody>
            </p:sp>
            <p:grpSp>
              <p:nvGrpSpPr>
                <p:cNvPr id="269" name="Google Shape;269;p3"/>
                <p:cNvGrpSpPr/>
                <p:nvPr/>
              </p:nvGrpSpPr>
              <p:grpSpPr>
                <a:xfrm>
                  <a:off x="5741669" y="1638597"/>
                  <a:ext cx="2223858" cy="2305381"/>
                  <a:chOff x="5741669" y="1638597"/>
                  <a:chExt cx="2223858" cy="2305381"/>
                </a:xfrm>
              </p:grpSpPr>
              <p:grpSp>
                <p:nvGrpSpPr>
                  <p:cNvPr id="270" name="Google Shape;270;p3"/>
                  <p:cNvGrpSpPr/>
                  <p:nvPr/>
                </p:nvGrpSpPr>
                <p:grpSpPr>
                  <a:xfrm>
                    <a:off x="5785637" y="1638597"/>
                    <a:ext cx="2171679" cy="2305381"/>
                    <a:chOff x="1094068" y="1643891"/>
                    <a:chExt cx="2171679" cy="2305381"/>
                  </a:xfrm>
                </p:grpSpPr>
                <p:sp>
                  <p:nvSpPr>
                    <p:cNvPr id="271" name="Google Shape;271;p3"/>
                    <p:cNvSpPr/>
                    <p:nvPr/>
                  </p:nvSpPr>
                  <p:spPr>
                    <a:xfrm>
                      <a:off x="1094068" y="1643891"/>
                      <a:ext cx="2171679" cy="2058527"/>
                    </a:xfrm>
                    <a:prstGeom prst="rect">
                      <a:avLst/>
                    </a:prstGeom>
                    <a:solidFill>
                      <a:srgbClr val="048FD9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272" name="Google Shape;272;p3"/>
                    <p:cNvSpPr/>
                    <p:nvPr/>
                  </p:nvSpPr>
                  <p:spPr>
                    <a:xfrm rot="10800000">
                      <a:off x="1764804" y="3233573"/>
                      <a:ext cx="830210" cy="715699"/>
                    </a:xfrm>
                    <a:prstGeom prst="triangle">
                      <a:avLst>
                        <a:gd name="adj" fmla="val 50000"/>
                      </a:avLst>
                    </a:prstGeom>
                    <a:solidFill>
                      <a:srgbClr val="048FD9"/>
                    </a:solidFill>
                    <a:ln>
                      <a:noFill/>
                    </a:ln>
                  </p:spPr>
                  <p:txBody>
                    <a:bodyPr spcFirstLastPara="1" wrap="square" lIns="91425" tIns="45700" rIns="91425" bIns="45700" anchor="ctr" anchorCtr="0">
                      <a:noAutofit/>
                    </a:bodyPr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>
                        <a:solidFill>
                          <a:schemeClr val="lt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grpSp>
                <p:nvGrpSpPr>
                  <p:cNvPr id="273" name="Google Shape;273;p3"/>
                  <p:cNvGrpSpPr/>
                  <p:nvPr/>
                </p:nvGrpSpPr>
                <p:grpSpPr>
                  <a:xfrm>
                    <a:off x="5741669" y="1901151"/>
                    <a:ext cx="2223858" cy="1504724"/>
                    <a:chOff x="5485798" y="2076050"/>
                    <a:chExt cx="2223858" cy="1504724"/>
                  </a:xfrm>
                </p:grpSpPr>
                <p:sp>
                  <p:nvSpPr>
                    <p:cNvPr id="274" name="Google Shape;274;p3"/>
                    <p:cNvSpPr txBox="1"/>
                    <p:nvPr/>
                  </p:nvSpPr>
                  <p:spPr>
                    <a:xfrm>
                      <a:off x="5485798" y="2396993"/>
                      <a:ext cx="2223858" cy="118378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  <p:txBody>
                    <a:bodyPr spcFirstLastPara="1" wrap="square" lIns="91425" tIns="45700" rIns="91425" bIns="45700" anchor="t" anchorCtr="0">
                      <a:noAutofit/>
                    </a:bodyPr>
                    <a:lstStyle/>
                    <a:p>
                      <a:pPr marL="0" marR="0" lvl="0" indent="0" algn="ctr" rtl="0">
                        <a:lnSpc>
                          <a:spcPct val="111111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1800" b="0" i="0" u="none" strike="noStrike" cap="none">
                          <a:solidFill>
                            <a:schemeClr val="lt1"/>
                          </a:solidFill>
                          <a:latin typeface="Arial Narrow"/>
                          <a:ea typeface="Arial Narrow"/>
                          <a:cs typeface="Arial Narrow"/>
                          <a:sym typeface="Arial Narrow"/>
                        </a:rPr>
                        <a:t>köznevelés, felsőoktatás, felnőtt tanulás, szakképzés, sport, ifjúsági cserék</a:t>
                      </a:r>
                      <a:endParaRPr sz="1400" b="0" i="0" u="none" strike="noStrike" cap="non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pic>
                  <p:nvPicPr>
                    <p:cNvPr id="275" name="Google Shape;275;p3"/>
                    <p:cNvPicPr preferRelativeResize="0"/>
                    <p:nvPr/>
                  </p:nvPicPr>
                  <p:blipFill rotWithShape="1">
                    <a:blip r:embed="rId4">
                      <a:alphaModFix/>
                    </a:blip>
                    <a:srcRect/>
                    <a:stretch/>
                  </p:blipFill>
                  <p:spPr>
                    <a:xfrm>
                      <a:off x="5772342" y="2076050"/>
                      <a:ext cx="1759098" cy="32094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</p:spPr>
                </p:pic>
              </p:grpSp>
            </p:grpSp>
          </p:grpSp>
          <p:grpSp>
            <p:nvGrpSpPr>
              <p:cNvPr id="276" name="Google Shape;276;p3"/>
              <p:cNvGrpSpPr/>
              <p:nvPr/>
            </p:nvGrpSpPr>
            <p:grpSpPr>
              <a:xfrm>
                <a:off x="7980035" y="1801778"/>
                <a:ext cx="2810600" cy="1548522"/>
                <a:chOff x="5328215" y="4004765"/>
                <a:chExt cx="3237042" cy="1783473"/>
              </a:xfrm>
            </p:grpSpPr>
            <p:sp>
              <p:nvSpPr>
                <p:cNvPr id="277" name="Google Shape;277;p3"/>
                <p:cNvSpPr txBox="1"/>
                <p:nvPr/>
              </p:nvSpPr>
              <p:spPr>
                <a:xfrm>
                  <a:off x="5328215" y="4004765"/>
                  <a:ext cx="3237042" cy="660396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rmAutofit/>
                </a:bodyPr>
                <a:lstStyle/>
                <a:p>
                  <a:pPr marL="0" marR="0" lvl="0" indent="0" algn="l" rtl="0">
                    <a:lnSpc>
                      <a:spcPct val="155555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hu-HU" sz="1800" b="0" i="0" u="none" strike="noStrike" cap="none">
                      <a:solidFill>
                        <a:srgbClr val="048FD9"/>
                      </a:solidFill>
                      <a:latin typeface="Arial Narrow"/>
                      <a:ea typeface="Arial Narrow"/>
                      <a:cs typeface="Arial Narrow"/>
                      <a:sym typeface="Arial Narrow"/>
                    </a:rPr>
                    <a:t>A program indulása óta</a:t>
                  </a:r>
                  <a:endParaRPr sz="1800" b="1" i="0" u="none" strike="noStrike" cap="none">
                    <a:solidFill>
                      <a:srgbClr val="048FD9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  <a:p>
                  <a:pPr marL="0" marR="0" lvl="0" indent="0" algn="l" rtl="0">
                    <a:lnSpc>
                      <a:spcPct val="108333"/>
                    </a:lnSpc>
                    <a:spcBef>
                      <a:spcPts val="1000"/>
                    </a:spcBef>
                    <a:spcAft>
                      <a:spcPts val="0"/>
                    </a:spcAft>
                    <a:buNone/>
                  </a:pPr>
                  <a:endParaRPr sz="2400" b="0" i="0" u="none" strike="noStrike" cap="none">
                    <a:solidFill>
                      <a:srgbClr val="ED4E32"/>
                    </a:solidFill>
                    <a:latin typeface="Arial Narrow"/>
                    <a:ea typeface="Arial Narrow"/>
                    <a:cs typeface="Arial Narrow"/>
                    <a:sym typeface="Arial Narrow"/>
                  </a:endParaRPr>
                </a:p>
              </p:txBody>
            </p:sp>
            <p:sp>
              <p:nvSpPr>
                <p:cNvPr id="278" name="Google Shape;278;p3"/>
                <p:cNvSpPr txBox="1"/>
                <p:nvPr/>
              </p:nvSpPr>
              <p:spPr>
                <a:xfrm>
                  <a:off x="5336325" y="4515516"/>
                  <a:ext cx="3220824" cy="127272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45700" rIns="91425" bIns="45700" anchor="t" anchorCtr="0">
                  <a:normAutofit/>
                </a:bodyPr>
                <a:lstStyle/>
                <a:p>
                  <a:pPr marL="0" marR="0" lvl="0" indent="0" algn="l" rtl="0">
                    <a:lnSpc>
                      <a:spcPct val="72222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hu-HU" sz="3600" b="1" i="0" u="none" strike="noStrike" cap="none">
                      <a:solidFill>
                        <a:srgbClr val="048FD9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4 millió</a:t>
                  </a: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  <a:p>
                  <a:pPr marL="0" marR="0" lvl="0" indent="0" algn="l" rtl="0">
                    <a:lnSpc>
                      <a:spcPct val="111111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hu-HU" sz="1800" b="0" i="0" u="none" strike="noStrike" cap="none">
                      <a:solidFill>
                        <a:srgbClr val="048FD9"/>
                      </a:solidFill>
                      <a:latin typeface="Arial Narrow"/>
                      <a:ea typeface="Arial Narrow"/>
                      <a:cs typeface="Arial Narrow"/>
                      <a:sym typeface="Arial Narrow"/>
                    </a:rPr>
                    <a:t>hallgató élte át </a:t>
                  </a: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  <a:p>
                  <a:pPr marL="0" marR="0" lvl="0" indent="0" algn="l" rtl="0">
                    <a:lnSpc>
                      <a:spcPct val="111111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hu-HU" sz="1800" b="0" i="0" u="none" strike="noStrike" cap="none">
                      <a:solidFill>
                        <a:srgbClr val="048FD9"/>
                      </a:solidFill>
                      <a:latin typeface="Arial Narrow"/>
                      <a:ea typeface="Arial Narrow"/>
                      <a:cs typeface="Arial Narrow"/>
                      <a:sym typeface="Arial Narrow"/>
                    </a:rPr>
                    <a:t>az Erasmus élményt!</a:t>
                  </a:r>
                  <a:endPara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  <a:p>
                  <a:pPr marL="0" marR="0" lvl="0" indent="0" algn="l" rtl="0">
                    <a:lnSpc>
                      <a:spcPct val="94736"/>
                    </a:lnSpc>
                    <a:spcBef>
                      <a:spcPts val="1000"/>
                    </a:spcBef>
                    <a:spcAft>
                      <a:spcPts val="0"/>
                    </a:spcAft>
                    <a:buNone/>
                  </a:pPr>
                  <a:endParaRPr sz="1900" b="1" i="0" u="none" strike="noStrike" cap="none">
                    <a:solidFill>
                      <a:srgbClr val="ED4E32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  <a:p>
                  <a:pPr marL="0" marR="0" lvl="0" indent="0" algn="l" rtl="0">
                    <a:lnSpc>
                      <a:spcPct val="108333"/>
                    </a:lnSpc>
                    <a:spcBef>
                      <a:spcPts val="1000"/>
                    </a:spcBef>
                    <a:spcAft>
                      <a:spcPts val="0"/>
                    </a:spcAft>
                    <a:buNone/>
                  </a:pPr>
                  <a:endParaRPr sz="2400" b="0" i="0" u="none" strike="noStrike" cap="none">
                    <a:solidFill>
                      <a:srgbClr val="ED4E32"/>
                    </a:solidFill>
                    <a:latin typeface="Arial Narrow"/>
                    <a:ea typeface="Arial Narrow"/>
                    <a:cs typeface="Arial Narrow"/>
                    <a:sym typeface="Arial Narrow"/>
                  </a:endParaRPr>
                </a:p>
              </p:txBody>
            </p:sp>
          </p:grpSp>
        </p:grpSp>
      </p:grpSp>
      <p:grpSp>
        <p:nvGrpSpPr>
          <p:cNvPr id="279" name="Google Shape;279;p3"/>
          <p:cNvGrpSpPr/>
          <p:nvPr/>
        </p:nvGrpSpPr>
        <p:grpSpPr>
          <a:xfrm>
            <a:off x="130521" y="1582348"/>
            <a:ext cx="3135227" cy="2305381"/>
            <a:chOff x="130520" y="1643891"/>
            <a:chExt cx="3135227" cy="2305381"/>
          </a:xfrm>
        </p:grpSpPr>
        <p:sp>
          <p:nvSpPr>
            <p:cNvPr id="280" name="Google Shape;280;p3"/>
            <p:cNvSpPr txBox="1"/>
            <p:nvPr/>
          </p:nvSpPr>
          <p:spPr>
            <a:xfrm>
              <a:off x="130520" y="1659037"/>
              <a:ext cx="1016300" cy="2691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r" rtl="0">
                <a:lnSpc>
                  <a:spcPct val="6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u-HU" sz="1800" b="1" i="0" u="none" strike="noStrike" cap="none">
                  <a:solidFill>
                    <a:srgbClr val="44BFED"/>
                  </a:solidFill>
                  <a:latin typeface="Arial"/>
                  <a:ea typeface="Arial"/>
                  <a:cs typeface="Arial"/>
                  <a:sym typeface="Arial"/>
                </a:rPr>
                <a:t>1987</a:t>
              </a:r>
              <a:endParaRPr sz="1800" b="0" i="0" u="none" strike="noStrike" cap="none">
                <a:solidFill>
                  <a:srgbClr val="44BFED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  <p:grpSp>
          <p:nvGrpSpPr>
            <p:cNvPr id="281" name="Google Shape;281;p3"/>
            <p:cNvGrpSpPr/>
            <p:nvPr/>
          </p:nvGrpSpPr>
          <p:grpSpPr>
            <a:xfrm>
              <a:off x="1094068" y="1643891"/>
              <a:ext cx="2171679" cy="2305381"/>
              <a:chOff x="1094068" y="1643891"/>
              <a:chExt cx="2171679" cy="2305381"/>
            </a:xfrm>
          </p:grpSpPr>
          <p:sp>
            <p:nvSpPr>
              <p:cNvPr id="282" name="Google Shape;282;p3"/>
              <p:cNvSpPr/>
              <p:nvPr/>
            </p:nvSpPr>
            <p:spPr>
              <a:xfrm>
                <a:off x="1094068" y="1643891"/>
                <a:ext cx="2171679" cy="2058527"/>
              </a:xfrm>
              <a:prstGeom prst="rect">
                <a:avLst/>
              </a:prstGeom>
              <a:solidFill>
                <a:srgbClr val="44BFE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3" name="Google Shape;283;p3"/>
              <p:cNvSpPr/>
              <p:nvPr/>
            </p:nvSpPr>
            <p:spPr>
              <a:xfrm rot="10800000">
                <a:off x="1764804" y="3233573"/>
                <a:ext cx="830210" cy="715699"/>
              </a:xfrm>
              <a:prstGeom prst="triangle">
                <a:avLst>
                  <a:gd name="adj" fmla="val 50000"/>
                </a:avLst>
              </a:prstGeom>
              <a:solidFill>
                <a:srgbClr val="44BFE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84" name="Google Shape;284;p3"/>
          <p:cNvSpPr txBox="1">
            <a:spLocks noGrp="1"/>
          </p:cNvSpPr>
          <p:nvPr>
            <p:ph type="body" idx="1"/>
          </p:nvPr>
        </p:nvSpPr>
        <p:spPr>
          <a:xfrm>
            <a:off x="948985" y="1959628"/>
            <a:ext cx="2461847" cy="1767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6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hu-HU" sz="24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az </a:t>
            </a:r>
            <a:r>
              <a:rPr lang="hu-HU" sz="2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Erasmus</a:t>
            </a:r>
            <a:endParaRPr/>
          </a:p>
          <a:p>
            <a:pPr marL="0" lvl="0" indent="0" algn="ctr" rtl="0">
              <a:lnSpc>
                <a:spcPct val="6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hu-HU" sz="24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felsőoktatási</a:t>
            </a:r>
            <a:endParaRPr/>
          </a:p>
          <a:p>
            <a:pPr marL="0" lvl="0" indent="0" algn="ctr" rtl="0">
              <a:lnSpc>
                <a:spcPct val="6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hu-HU" sz="24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csereprogramként</a:t>
            </a:r>
            <a:endParaRPr/>
          </a:p>
          <a:p>
            <a:pPr marL="0" lvl="0" indent="0" algn="ctr" rtl="0">
              <a:lnSpc>
                <a:spcPct val="65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hu-HU" sz="24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indult</a:t>
            </a:r>
            <a:endParaRPr/>
          </a:p>
        </p:txBody>
      </p:sp>
      <p:sp>
        <p:nvSpPr>
          <p:cNvPr id="285" name="Google Shape;285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65100" cap="flat" cmpd="sng">
            <a:solidFill>
              <a:srgbClr val="ED4E3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4"/>
          <p:cNvSpPr/>
          <p:nvPr/>
        </p:nvSpPr>
        <p:spPr>
          <a:xfrm>
            <a:off x="7272062" y="3379786"/>
            <a:ext cx="1548524" cy="127853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91" name="Google Shape;291;p4"/>
          <p:cNvGrpSpPr/>
          <p:nvPr/>
        </p:nvGrpSpPr>
        <p:grpSpPr>
          <a:xfrm>
            <a:off x="1" y="1"/>
            <a:ext cx="1887924" cy="1887924"/>
            <a:chOff x="5486400" y="990600"/>
            <a:chExt cx="1955800" cy="1955800"/>
          </a:xfrm>
        </p:grpSpPr>
        <p:sp>
          <p:nvSpPr>
            <p:cNvPr id="292" name="Google Shape;292;p4"/>
            <p:cNvSpPr/>
            <p:nvPr/>
          </p:nvSpPr>
          <p:spPr>
            <a:xfrm>
              <a:off x="5486400" y="1727200"/>
              <a:ext cx="1955800" cy="482600"/>
            </a:xfrm>
            <a:prstGeom prst="rect">
              <a:avLst/>
            </a:prstGeom>
            <a:solidFill>
              <a:srgbClr val="F6E1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4"/>
            <p:cNvSpPr/>
            <p:nvPr/>
          </p:nvSpPr>
          <p:spPr>
            <a:xfrm rot="5400000">
              <a:off x="5486400" y="1727200"/>
              <a:ext cx="1955800" cy="482600"/>
            </a:xfrm>
            <a:prstGeom prst="rect">
              <a:avLst/>
            </a:prstGeom>
            <a:solidFill>
              <a:srgbClr val="F6E1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4" name="Google Shape;294;p4"/>
          <p:cNvSpPr txBox="1"/>
          <p:nvPr/>
        </p:nvSpPr>
        <p:spPr>
          <a:xfrm>
            <a:off x="5591668" y="1675397"/>
            <a:ext cx="1739240" cy="1603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új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ismeretek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szerzése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8333"/>
              </a:lnSpc>
              <a:spcBef>
                <a:spcPts val="100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ED4E32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grpSp>
        <p:nvGrpSpPr>
          <p:cNvPr id="295" name="Google Shape;295;p4"/>
          <p:cNvGrpSpPr/>
          <p:nvPr/>
        </p:nvGrpSpPr>
        <p:grpSpPr>
          <a:xfrm>
            <a:off x="1931528" y="270197"/>
            <a:ext cx="8646147" cy="1349607"/>
            <a:chOff x="589294" y="-134744"/>
            <a:chExt cx="8646146" cy="1349607"/>
          </a:xfrm>
        </p:grpSpPr>
        <p:pic>
          <p:nvPicPr>
            <p:cNvPr id="296" name="Google Shape;296;p4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2841851" y="80011"/>
              <a:ext cx="3866830" cy="7054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7" name="Google Shape;297;p4"/>
            <p:cNvSpPr txBox="1"/>
            <p:nvPr/>
          </p:nvSpPr>
          <p:spPr>
            <a:xfrm>
              <a:off x="589294" y="-134744"/>
              <a:ext cx="2428879" cy="13381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u-HU" sz="3800" b="0" i="0" u="none" strike="noStrike" cap="none">
                  <a:solidFill>
                    <a:srgbClr val="007FC7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ÉRVEK AZ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4"/>
            <p:cNvSpPr txBox="1"/>
            <p:nvPr/>
          </p:nvSpPr>
          <p:spPr>
            <a:xfrm>
              <a:off x="6708681" y="-123314"/>
              <a:ext cx="2526759" cy="13381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u-HU" sz="3800" b="0" i="0" u="none" strike="noStrike" cap="none">
                  <a:solidFill>
                    <a:srgbClr val="007FC7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MELLETT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9" name="Google Shape;299;p4"/>
          <p:cNvSpPr/>
          <p:nvPr/>
        </p:nvSpPr>
        <p:spPr>
          <a:xfrm>
            <a:off x="-64008" y="13918"/>
            <a:ext cx="12192000" cy="6858000"/>
          </a:xfrm>
          <a:prstGeom prst="rect">
            <a:avLst/>
          </a:prstGeom>
          <a:noFill/>
          <a:ln w="165100" cap="flat" cmpd="sng">
            <a:solidFill>
              <a:srgbClr val="ED4E3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00" name="Google Shape;300;p4"/>
          <p:cNvGrpSpPr/>
          <p:nvPr/>
        </p:nvGrpSpPr>
        <p:grpSpPr>
          <a:xfrm>
            <a:off x="3200927" y="1452984"/>
            <a:ext cx="5833147" cy="5114606"/>
            <a:chOff x="2036973" y="1464614"/>
            <a:chExt cx="5227652" cy="4840327"/>
          </a:xfrm>
        </p:grpSpPr>
        <p:grpSp>
          <p:nvGrpSpPr>
            <p:cNvPr id="301" name="Google Shape;301;p4"/>
            <p:cNvGrpSpPr/>
            <p:nvPr/>
          </p:nvGrpSpPr>
          <p:grpSpPr>
            <a:xfrm>
              <a:off x="2111318" y="1464614"/>
              <a:ext cx="1633429" cy="1575008"/>
              <a:chOff x="2111318" y="1330142"/>
              <a:chExt cx="1633429" cy="1575008"/>
            </a:xfrm>
          </p:grpSpPr>
          <p:sp>
            <p:nvSpPr>
              <p:cNvPr id="302" name="Google Shape;302;p4"/>
              <p:cNvSpPr/>
              <p:nvPr/>
            </p:nvSpPr>
            <p:spPr>
              <a:xfrm rot="5400000">
                <a:off x="2147710" y="1308112"/>
                <a:ext cx="1575008" cy="1619067"/>
              </a:xfrm>
              <a:prstGeom prst="rect">
                <a:avLst/>
              </a:prstGeom>
              <a:solidFill>
                <a:srgbClr val="00206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3" name="Google Shape;303;p4"/>
              <p:cNvSpPr txBox="1"/>
              <p:nvPr/>
            </p:nvSpPr>
            <p:spPr>
              <a:xfrm>
                <a:off x="2111318" y="1666184"/>
                <a:ext cx="1629483" cy="897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rmAutofit/>
              </a:bodyPr>
              <a:lstStyle/>
              <a:p>
                <a:pPr marL="0" marR="0" lvl="0" indent="0" algn="ctr" rtl="0">
                  <a:lnSpc>
                    <a:spcPct val="127272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hu-HU" sz="22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szakmai fejlődés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304" name="Google Shape;304;p4"/>
            <p:cNvGrpSpPr/>
            <p:nvPr/>
          </p:nvGrpSpPr>
          <p:grpSpPr>
            <a:xfrm>
              <a:off x="2045867" y="3110759"/>
              <a:ext cx="1778078" cy="1563782"/>
              <a:chOff x="2045867" y="3091373"/>
              <a:chExt cx="1778078" cy="1563782"/>
            </a:xfrm>
          </p:grpSpPr>
          <p:sp>
            <p:nvSpPr>
              <p:cNvPr id="305" name="Google Shape;305;p4"/>
              <p:cNvSpPr/>
              <p:nvPr/>
            </p:nvSpPr>
            <p:spPr>
              <a:xfrm>
                <a:off x="2125680" y="3091373"/>
                <a:ext cx="1604910" cy="1563782"/>
              </a:xfrm>
              <a:prstGeom prst="rect">
                <a:avLst/>
              </a:prstGeom>
              <a:solidFill>
                <a:srgbClr val="165488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6" name="Google Shape;306;p4"/>
              <p:cNvSpPr txBox="1"/>
              <p:nvPr/>
            </p:nvSpPr>
            <p:spPr>
              <a:xfrm>
                <a:off x="2045867" y="3424626"/>
                <a:ext cx="1778078" cy="897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rmAutofit/>
              </a:bodyPr>
              <a:lstStyle/>
              <a:p>
                <a:pPr marL="0" marR="0" lvl="0" indent="0" algn="ctr" rtl="0">
                  <a:lnSpc>
                    <a:spcPct val="11818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hu-HU" sz="22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életre szóló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1818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hu-HU" sz="22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élmények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8333"/>
                  </a:lnSpc>
                  <a:spcBef>
                    <a:spcPts val="1000"/>
                  </a:spcBef>
                  <a:spcAft>
                    <a:spcPts val="0"/>
                  </a:spcAft>
                  <a:buNone/>
                </a:pPr>
                <a:endParaRPr sz="2400" b="0" i="0" u="none" strike="noStrike" cap="none">
                  <a:solidFill>
                    <a:srgbClr val="ED4E32"/>
                  </a:solidFill>
                  <a:latin typeface="Arial Narrow"/>
                  <a:ea typeface="Arial Narrow"/>
                  <a:cs typeface="Arial Narrow"/>
                  <a:sym typeface="Arial Narrow"/>
                </a:endParaRPr>
              </a:p>
            </p:txBody>
          </p:sp>
        </p:grpSp>
        <p:grpSp>
          <p:nvGrpSpPr>
            <p:cNvPr id="307" name="Google Shape;307;p4"/>
            <p:cNvGrpSpPr/>
            <p:nvPr/>
          </p:nvGrpSpPr>
          <p:grpSpPr>
            <a:xfrm>
              <a:off x="5486547" y="3109795"/>
              <a:ext cx="1778078" cy="1563782"/>
              <a:chOff x="5576258" y="3091032"/>
              <a:chExt cx="1778078" cy="1563782"/>
            </a:xfrm>
          </p:grpSpPr>
          <p:sp>
            <p:nvSpPr>
              <p:cNvPr id="308" name="Google Shape;308;p4"/>
              <p:cNvSpPr/>
              <p:nvPr/>
            </p:nvSpPr>
            <p:spPr>
              <a:xfrm>
                <a:off x="5641709" y="3091032"/>
                <a:ext cx="1649740" cy="1563782"/>
              </a:xfrm>
              <a:prstGeom prst="rect">
                <a:avLst/>
              </a:prstGeom>
              <a:solidFill>
                <a:srgbClr val="FFC00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9" name="Google Shape;309;p4"/>
              <p:cNvSpPr txBox="1"/>
              <p:nvPr/>
            </p:nvSpPr>
            <p:spPr>
              <a:xfrm>
                <a:off x="5576258" y="3424284"/>
                <a:ext cx="1778078" cy="897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rmAutofit/>
              </a:bodyPr>
              <a:lstStyle/>
              <a:p>
                <a:pPr marL="0" marR="0" lvl="0" indent="0" algn="ctr" rtl="0">
                  <a:lnSpc>
                    <a:spcPct val="11818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hu-HU" sz="22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sok új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1818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hu-HU" sz="22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barát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8333"/>
                  </a:lnSpc>
                  <a:spcBef>
                    <a:spcPts val="1000"/>
                  </a:spcBef>
                  <a:spcAft>
                    <a:spcPts val="0"/>
                  </a:spcAft>
                  <a:buNone/>
                </a:pPr>
                <a:endParaRPr sz="2400" b="0" i="0" u="none" strike="noStrike" cap="none">
                  <a:solidFill>
                    <a:srgbClr val="ED4E32"/>
                  </a:solidFill>
                  <a:latin typeface="Arial Narrow"/>
                  <a:ea typeface="Arial Narrow"/>
                  <a:cs typeface="Arial Narrow"/>
                  <a:sym typeface="Arial Narrow"/>
                </a:endParaRPr>
              </a:p>
            </p:txBody>
          </p:sp>
        </p:grpSp>
        <p:grpSp>
          <p:nvGrpSpPr>
            <p:cNvPr id="310" name="Google Shape;310;p4"/>
            <p:cNvGrpSpPr/>
            <p:nvPr/>
          </p:nvGrpSpPr>
          <p:grpSpPr>
            <a:xfrm>
              <a:off x="2036973" y="4740789"/>
              <a:ext cx="1778078" cy="1563782"/>
              <a:chOff x="2036973" y="4849472"/>
              <a:chExt cx="1778078" cy="1563782"/>
            </a:xfrm>
          </p:grpSpPr>
          <p:sp>
            <p:nvSpPr>
              <p:cNvPr id="311" name="Google Shape;311;p4"/>
              <p:cNvSpPr/>
              <p:nvPr/>
            </p:nvSpPr>
            <p:spPr>
              <a:xfrm>
                <a:off x="2102424" y="4849472"/>
                <a:ext cx="1628166" cy="1563782"/>
              </a:xfrm>
              <a:prstGeom prst="rect">
                <a:avLst/>
              </a:prstGeom>
              <a:solidFill>
                <a:srgbClr val="907B2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2" name="Google Shape;312;p4"/>
              <p:cNvSpPr txBox="1"/>
              <p:nvPr/>
            </p:nvSpPr>
            <p:spPr>
              <a:xfrm>
                <a:off x="2036973" y="5182724"/>
                <a:ext cx="1778078" cy="8972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rmAutofit/>
              </a:bodyPr>
              <a:lstStyle/>
              <a:p>
                <a:pPr marL="0" marR="0" lvl="0" indent="0" algn="ctr" rtl="0">
                  <a:lnSpc>
                    <a:spcPct val="11818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hu-HU" sz="22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függet-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1818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hu-HU" sz="22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lenség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8333"/>
                  </a:lnSpc>
                  <a:spcBef>
                    <a:spcPts val="1000"/>
                  </a:spcBef>
                  <a:spcAft>
                    <a:spcPts val="0"/>
                  </a:spcAft>
                  <a:buNone/>
                </a:pPr>
                <a:endParaRPr sz="2400" b="0" i="0" u="none" strike="noStrike" cap="none">
                  <a:solidFill>
                    <a:srgbClr val="ED4E32"/>
                  </a:solidFill>
                  <a:latin typeface="Arial Narrow"/>
                  <a:ea typeface="Arial Narrow"/>
                  <a:cs typeface="Arial Narrow"/>
                  <a:sym typeface="Arial Narrow"/>
                </a:endParaRPr>
              </a:p>
            </p:txBody>
          </p:sp>
        </p:grpSp>
        <p:grpSp>
          <p:nvGrpSpPr>
            <p:cNvPr id="313" name="Google Shape;313;p4"/>
            <p:cNvGrpSpPr/>
            <p:nvPr/>
          </p:nvGrpSpPr>
          <p:grpSpPr>
            <a:xfrm>
              <a:off x="3752367" y="4740789"/>
              <a:ext cx="1778078" cy="1563782"/>
              <a:chOff x="3806157" y="4851716"/>
              <a:chExt cx="1778078" cy="1563782"/>
            </a:xfrm>
          </p:grpSpPr>
          <p:sp>
            <p:nvSpPr>
              <p:cNvPr id="314" name="Google Shape;314;p4"/>
              <p:cNvSpPr/>
              <p:nvPr/>
            </p:nvSpPr>
            <p:spPr>
              <a:xfrm>
                <a:off x="3866702" y="4851716"/>
                <a:ext cx="1651858" cy="1563782"/>
              </a:xfrm>
              <a:prstGeom prst="rect">
                <a:avLst/>
              </a:prstGeom>
              <a:solidFill>
                <a:srgbClr val="442C6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" name="Google Shape;315;p4"/>
              <p:cNvSpPr txBox="1"/>
              <p:nvPr/>
            </p:nvSpPr>
            <p:spPr>
              <a:xfrm>
                <a:off x="3806157" y="5380961"/>
                <a:ext cx="1778078" cy="10084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rmAutofit/>
              </a:bodyPr>
              <a:lstStyle/>
              <a:p>
                <a:pPr marL="0" marR="0" lvl="0" indent="0" algn="ctr" rtl="0">
                  <a:lnSpc>
                    <a:spcPct val="11818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hu-HU" sz="22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önismeret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8333"/>
                  </a:lnSpc>
                  <a:spcBef>
                    <a:spcPts val="1000"/>
                  </a:spcBef>
                  <a:spcAft>
                    <a:spcPts val="0"/>
                  </a:spcAft>
                  <a:buNone/>
                </a:pPr>
                <a:endParaRPr sz="2400" b="0" i="0" u="none" strike="noStrike" cap="none">
                  <a:solidFill>
                    <a:srgbClr val="ED4E32"/>
                  </a:solidFill>
                  <a:latin typeface="Arial Narrow"/>
                  <a:ea typeface="Arial Narrow"/>
                  <a:cs typeface="Arial Narrow"/>
                  <a:sym typeface="Arial Narrow"/>
                </a:endParaRPr>
              </a:p>
            </p:txBody>
          </p:sp>
        </p:grpSp>
        <p:grpSp>
          <p:nvGrpSpPr>
            <p:cNvPr id="316" name="Google Shape;316;p4"/>
            <p:cNvGrpSpPr/>
            <p:nvPr/>
          </p:nvGrpSpPr>
          <p:grpSpPr>
            <a:xfrm>
              <a:off x="5545186" y="1470640"/>
              <a:ext cx="1656552" cy="1562606"/>
              <a:chOff x="5545186" y="1329646"/>
              <a:chExt cx="1656552" cy="1569150"/>
            </a:xfrm>
          </p:grpSpPr>
          <p:sp>
            <p:nvSpPr>
              <p:cNvPr id="317" name="Google Shape;317;p4"/>
              <p:cNvSpPr/>
              <p:nvPr/>
            </p:nvSpPr>
            <p:spPr>
              <a:xfrm rot="-5400000">
                <a:off x="5588887" y="1285945"/>
                <a:ext cx="1569150" cy="1656552"/>
              </a:xfrm>
              <a:prstGeom prst="rect">
                <a:avLst/>
              </a:prstGeom>
              <a:solidFill>
                <a:srgbClr val="12B4CA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" name="Google Shape;318;p4"/>
              <p:cNvSpPr txBox="1"/>
              <p:nvPr/>
            </p:nvSpPr>
            <p:spPr>
              <a:xfrm>
                <a:off x="5594467" y="1496069"/>
                <a:ext cx="1525340" cy="127378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rmAutofit/>
              </a:bodyPr>
              <a:lstStyle/>
              <a:p>
                <a:pPr marL="0" marR="0" lvl="0" indent="0" algn="ctr" rtl="0">
                  <a:lnSpc>
                    <a:spcPct val="11818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hu-HU" sz="22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szakmai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1818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hu-HU" sz="22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ismeretek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1818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hu-HU" sz="22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szerzése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8333"/>
                  </a:lnSpc>
                  <a:spcBef>
                    <a:spcPts val="1000"/>
                  </a:spcBef>
                  <a:spcAft>
                    <a:spcPts val="0"/>
                  </a:spcAft>
                  <a:buNone/>
                </a:pPr>
                <a:endParaRPr sz="2400" b="0" i="0" u="none" strike="noStrike" cap="none">
                  <a:solidFill>
                    <a:srgbClr val="ED4E32"/>
                  </a:solidFill>
                  <a:latin typeface="Arial Narrow"/>
                  <a:ea typeface="Arial Narrow"/>
                  <a:cs typeface="Arial Narrow"/>
                  <a:sym typeface="Arial Narrow"/>
                </a:endParaRPr>
              </a:p>
            </p:txBody>
          </p:sp>
        </p:grpSp>
        <p:grpSp>
          <p:nvGrpSpPr>
            <p:cNvPr id="319" name="Google Shape;319;p4"/>
            <p:cNvGrpSpPr/>
            <p:nvPr/>
          </p:nvGrpSpPr>
          <p:grpSpPr>
            <a:xfrm>
              <a:off x="3815574" y="3113472"/>
              <a:ext cx="1651651" cy="1563782"/>
              <a:chOff x="3815574" y="2976287"/>
              <a:chExt cx="1651651" cy="1563782"/>
            </a:xfrm>
          </p:grpSpPr>
          <p:sp>
            <p:nvSpPr>
              <p:cNvPr id="320" name="Google Shape;320;p4"/>
              <p:cNvSpPr/>
              <p:nvPr/>
            </p:nvSpPr>
            <p:spPr>
              <a:xfrm rot="5400000">
                <a:off x="3860464" y="2933308"/>
                <a:ext cx="1563782" cy="1649740"/>
              </a:xfrm>
              <a:prstGeom prst="rect">
                <a:avLst/>
              </a:prstGeom>
              <a:solidFill>
                <a:srgbClr val="ED4E3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1" name="Google Shape;321;p4"/>
              <p:cNvSpPr txBox="1"/>
              <p:nvPr/>
            </p:nvSpPr>
            <p:spPr>
              <a:xfrm>
                <a:off x="3815574" y="3025392"/>
                <a:ext cx="1651440" cy="149578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rmAutofit lnSpcReduction="10000"/>
              </a:bodyPr>
              <a:lstStyle/>
              <a:p>
                <a:pPr marL="0" marR="0" lvl="0" indent="0" algn="ctr" rtl="0">
                  <a:lnSpc>
                    <a:spcPct val="11818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hu-HU" sz="22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más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1818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hu-HU" sz="22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kultúrák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1818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hu-HU" sz="22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megisme-rése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8333"/>
                  </a:lnSpc>
                  <a:spcBef>
                    <a:spcPts val="1000"/>
                  </a:spcBef>
                  <a:spcAft>
                    <a:spcPts val="0"/>
                  </a:spcAft>
                  <a:buNone/>
                </a:pPr>
                <a:endParaRPr sz="2400" b="0" i="0" u="none" strike="noStrike" cap="none">
                  <a:solidFill>
                    <a:srgbClr val="ED4E32"/>
                  </a:solidFill>
                  <a:latin typeface="Arial Narrow"/>
                  <a:ea typeface="Arial Narrow"/>
                  <a:cs typeface="Arial Narrow"/>
                  <a:sym typeface="Arial Narrow"/>
                </a:endParaRPr>
              </a:p>
            </p:txBody>
          </p:sp>
        </p:grpSp>
        <p:grpSp>
          <p:nvGrpSpPr>
            <p:cNvPr id="322" name="Google Shape;322;p4"/>
            <p:cNvGrpSpPr/>
            <p:nvPr/>
          </p:nvGrpSpPr>
          <p:grpSpPr>
            <a:xfrm>
              <a:off x="3806157" y="1469465"/>
              <a:ext cx="1668708" cy="1570156"/>
              <a:chOff x="3857688" y="1334993"/>
              <a:chExt cx="1668708" cy="1570156"/>
            </a:xfrm>
          </p:grpSpPr>
          <p:sp>
            <p:nvSpPr>
              <p:cNvPr id="323" name="Google Shape;323;p4"/>
              <p:cNvSpPr/>
              <p:nvPr/>
            </p:nvSpPr>
            <p:spPr>
              <a:xfrm>
                <a:off x="3876656" y="1334993"/>
                <a:ext cx="1649740" cy="1563782"/>
              </a:xfrm>
              <a:prstGeom prst="rect">
                <a:avLst/>
              </a:prstGeom>
              <a:solidFill>
                <a:srgbClr val="0079C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4" name="Google Shape;324;p4"/>
              <p:cNvSpPr txBox="1"/>
              <p:nvPr/>
            </p:nvSpPr>
            <p:spPr>
              <a:xfrm>
                <a:off x="3857688" y="1580448"/>
                <a:ext cx="1668708" cy="132470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rmAutofit/>
              </a:bodyPr>
              <a:lstStyle/>
              <a:p>
                <a:pPr marL="0" marR="0" lvl="0" indent="0" algn="ctr" rtl="0">
                  <a:lnSpc>
                    <a:spcPct val="11818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hu-HU" sz="22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hatékony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1818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hu-HU" sz="22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nyelv-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1818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hu-HU" sz="22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tanulás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8333"/>
                  </a:lnSpc>
                  <a:spcBef>
                    <a:spcPts val="1000"/>
                  </a:spcBef>
                  <a:spcAft>
                    <a:spcPts val="0"/>
                  </a:spcAft>
                  <a:buNone/>
                </a:pPr>
                <a:endParaRPr sz="2400" b="0" i="0" u="none" strike="noStrike" cap="none">
                  <a:solidFill>
                    <a:srgbClr val="ED4E32"/>
                  </a:solidFill>
                  <a:latin typeface="Arial Narrow"/>
                  <a:ea typeface="Arial Narrow"/>
                  <a:cs typeface="Arial Narrow"/>
                  <a:sym typeface="Arial Narrow"/>
                </a:endParaRPr>
              </a:p>
            </p:txBody>
          </p:sp>
        </p:grpSp>
        <p:grpSp>
          <p:nvGrpSpPr>
            <p:cNvPr id="325" name="Google Shape;325;p4"/>
            <p:cNvGrpSpPr/>
            <p:nvPr/>
          </p:nvGrpSpPr>
          <p:grpSpPr>
            <a:xfrm>
              <a:off x="5486547" y="4741158"/>
              <a:ext cx="1778078" cy="1563782"/>
              <a:chOff x="5567364" y="4849131"/>
              <a:chExt cx="1778078" cy="1563782"/>
            </a:xfrm>
          </p:grpSpPr>
          <p:sp>
            <p:nvSpPr>
              <p:cNvPr id="326" name="Google Shape;326;p4"/>
              <p:cNvSpPr/>
              <p:nvPr/>
            </p:nvSpPr>
            <p:spPr>
              <a:xfrm>
                <a:off x="5632815" y="4849131"/>
                <a:ext cx="1649740" cy="1563782"/>
              </a:xfrm>
              <a:prstGeom prst="rect">
                <a:avLst/>
              </a:prstGeom>
              <a:solidFill>
                <a:srgbClr val="E9206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7" name="Google Shape;327;p4"/>
              <p:cNvSpPr txBox="1"/>
              <p:nvPr/>
            </p:nvSpPr>
            <p:spPr>
              <a:xfrm>
                <a:off x="5567364" y="5045121"/>
                <a:ext cx="1778078" cy="11461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rmAutofit lnSpcReduction="10000"/>
              </a:bodyPr>
              <a:lstStyle/>
              <a:p>
                <a:pPr marL="0" marR="0" lvl="0" indent="0" algn="ctr" rtl="0">
                  <a:lnSpc>
                    <a:spcPct val="11818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hu-HU" sz="22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előny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1818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hu-HU" sz="22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a munka-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ctr" rtl="0">
                  <a:lnSpc>
                    <a:spcPct val="118181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hu-HU" sz="2200" b="1" i="0" u="none" strike="noStrike" cap="none">
                    <a:solidFill>
                      <a:schemeClr val="lt1"/>
                    </a:solidFill>
                    <a:latin typeface="Arial"/>
                    <a:ea typeface="Arial"/>
                    <a:cs typeface="Arial"/>
                    <a:sym typeface="Arial"/>
                  </a:rPr>
                  <a:t>keresésnél</a:t>
                </a:r>
                <a:endPara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  <a:p>
                <a:pPr marL="0" marR="0" lvl="0" indent="0" algn="l" rtl="0">
                  <a:lnSpc>
                    <a:spcPct val="108333"/>
                  </a:lnSpc>
                  <a:spcBef>
                    <a:spcPts val="1000"/>
                  </a:spcBef>
                  <a:spcAft>
                    <a:spcPts val="0"/>
                  </a:spcAft>
                  <a:buNone/>
                </a:pPr>
                <a:endParaRPr sz="2400" b="0" i="0" u="none" strike="noStrike" cap="none">
                  <a:solidFill>
                    <a:srgbClr val="ED4E32"/>
                  </a:solidFill>
                  <a:latin typeface="Arial Narrow"/>
                  <a:ea typeface="Arial Narrow"/>
                  <a:cs typeface="Arial Narrow"/>
                  <a:sym typeface="Arial Narrow"/>
                </a:endParaRPr>
              </a:p>
            </p:txBody>
          </p:sp>
        </p:grpSp>
      </p:grpSp>
      <p:sp>
        <p:nvSpPr>
          <p:cNvPr id="328" name="Google Shape;328;p4"/>
          <p:cNvSpPr txBox="1"/>
          <p:nvPr/>
        </p:nvSpPr>
        <p:spPr>
          <a:xfrm>
            <a:off x="7223302" y="3442919"/>
            <a:ext cx="1778079" cy="897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rgbClr val="ED4E32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3" name="Google Shape;333;p5"/>
          <p:cNvGrpSpPr/>
          <p:nvPr/>
        </p:nvGrpSpPr>
        <p:grpSpPr>
          <a:xfrm>
            <a:off x="198433" y="1180773"/>
            <a:ext cx="3890979" cy="5279523"/>
            <a:chOff x="337767" y="1180773"/>
            <a:chExt cx="3890978" cy="5279523"/>
          </a:xfrm>
        </p:grpSpPr>
        <p:sp>
          <p:nvSpPr>
            <p:cNvPr id="334" name="Google Shape;334;p5"/>
            <p:cNvSpPr/>
            <p:nvPr/>
          </p:nvSpPr>
          <p:spPr>
            <a:xfrm rot="-5400000">
              <a:off x="969927" y="3201478"/>
              <a:ext cx="2626658" cy="3890978"/>
            </a:xfrm>
            <a:prstGeom prst="rect">
              <a:avLst/>
            </a:prstGeom>
            <a:solidFill>
              <a:srgbClr val="F6E10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335" name="Google Shape;335;p5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40659" y="1180773"/>
              <a:ext cx="3888086" cy="258773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36" name="Google Shape;336;p5"/>
          <p:cNvSpPr/>
          <p:nvPr/>
        </p:nvSpPr>
        <p:spPr>
          <a:xfrm rot="-5400000">
            <a:off x="4801542" y="527916"/>
            <a:ext cx="2585265" cy="389097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7" name="Google Shape;337;p5"/>
          <p:cNvPicPr preferRelativeResize="0"/>
          <p:nvPr/>
        </p:nvPicPr>
        <p:blipFill rotWithShape="1">
          <a:blip r:embed="rId4">
            <a:alphaModFix/>
          </a:blip>
          <a:srcRect t="1850" r="3682" b="-918"/>
          <a:stretch/>
        </p:blipFill>
        <p:spPr>
          <a:xfrm>
            <a:off x="4148685" y="3827929"/>
            <a:ext cx="3883692" cy="2653555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5"/>
          <p:cNvSpPr/>
          <p:nvPr/>
        </p:nvSpPr>
        <p:spPr>
          <a:xfrm rot="-5400000">
            <a:off x="8728242" y="3198624"/>
            <a:ext cx="2632367" cy="3890979"/>
          </a:xfrm>
          <a:prstGeom prst="rect">
            <a:avLst/>
          </a:prstGeom>
          <a:solidFill>
            <a:srgbClr val="12B4C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39" name="Google Shape;339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02122" y="1183244"/>
            <a:ext cx="3874727" cy="2582795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5"/>
          <p:cNvSpPr txBox="1"/>
          <p:nvPr/>
        </p:nvSpPr>
        <p:spPr>
          <a:xfrm>
            <a:off x="198433" y="4331359"/>
            <a:ext cx="3887499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2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„Nekem az Erasmus volt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3000" b="1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az első lépés a külföldi karrier felé</a:t>
            </a:r>
            <a:r>
              <a:rPr lang="hu-HU" sz="2400" b="0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.”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0" i="0" u="none" strike="noStrike" cap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Káli Gábor, karmester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1" name="Google Shape;341;p5"/>
          <p:cNvSpPr txBox="1"/>
          <p:nvPr/>
        </p:nvSpPr>
        <p:spPr>
          <a:xfrm>
            <a:off x="8102122" y="4331359"/>
            <a:ext cx="3874727" cy="163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„Ez egy nagyon nagy </a:t>
            </a:r>
            <a:r>
              <a:rPr lang="hu-HU"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mérföldköve volt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az életemnek</a:t>
            </a:r>
            <a:r>
              <a:rPr lang="hu-HU" sz="2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.”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Klenota Barbara, tanár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2" name="Google Shape;342;p5"/>
          <p:cNvSpPr txBox="1"/>
          <p:nvPr/>
        </p:nvSpPr>
        <p:spPr>
          <a:xfrm>
            <a:off x="4148685" y="1488520"/>
            <a:ext cx="3883692" cy="1969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„Ez a félév segített abban, hogy </a:t>
            </a:r>
            <a:r>
              <a:rPr lang="hu-HU" sz="30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bátrabban merjem megvalósítani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2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 terveimet.”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Dénes Barbara, dizájner</a:t>
            </a: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43" name="Google Shape;343;p5"/>
          <p:cNvGrpSpPr/>
          <p:nvPr/>
        </p:nvGrpSpPr>
        <p:grpSpPr>
          <a:xfrm>
            <a:off x="7271451" y="5699373"/>
            <a:ext cx="1521851" cy="1158631"/>
            <a:chOff x="5486399" y="990596"/>
            <a:chExt cx="1955800" cy="1489008"/>
          </a:xfrm>
        </p:grpSpPr>
        <p:sp>
          <p:nvSpPr>
            <p:cNvPr id="344" name="Google Shape;344;p5"/>
            <p:cNvSpPr/>
            <p:nvPr/>
          </p:nvSpPr>
          <p:spPr>
            <a:xfrm>
              <a:off x="5486399" y="1727199"/>
              <a:ext cx="1955800" cy="482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p5"/>
            <p:cNvSpPr/>
            <p:nvPr/>
          </p:nvSpPr>
          <p:spPr>
            <a:xfrm rot="5400000">
              <a:off x="5719795" y="1493800"/>
              <a:ext cx="1489008" cy="48259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6" name="Google Shape;346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65100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47" name="Google Shape;347;p5"/>
          <p:cNvGrpSpPr/>
          <p:nvPr/>
        </p:nvGrpSpPr>
        <p:grpSpPr>
          <a:xfrm>
            <a:off x="234295" y="130137"/>
            <a:ext cx="12192000" cy="1349607"/>
            <a:chOff x="234294" y="-9237"/>
            <a:chExt cx="12192000" cy="1349607"/>
          </a:xfrm>
        </p:grpSpPr>
        <p:pic>
          <p:nvPicPr>
            <p:cNvPr id="348" name="Google Shape;348;p5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959706" y="205518"/>
              <a:ext cx="3866830" cy="7054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9" name="Google Shape;349;p5"/>
            <p:cNvSpPr txBox="1"/>
            <p:nvPr/>
          </p:nvSpPr>
          <p:spPr>
            <a:xfrm>
              <a:off x="234294" y="-9237"/>
              <a:ext cx="1130444" cy="13381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u-HU" sz="3800" b="0" i="0" u="none" strike="noStrike" cap="none">
                  <a:solidFill>
                    <a:srgbClr val="007FC7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AZ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5"/>
            <p:cNvSpPr txBox="1"/>
            <p:nvPr/>
          </p:nvSpPr>
          <p:spPr>
            <a:xfrm>
              <a:off x="4792246" y="2193"/>
              <a:ext cx="7634048" cy="13381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u-HU" sz="3800" b="0" i="0" u="none" strike="noStrike" cap="none">
                  <a:solidFill>
                    <a:srgbClr val="007FC7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MINDENKINEK REMEK LEHETŐSÉG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5" name="Google Shape;355;p6"/>
          <p:cNvGrpSpPr/>
          <p:nvPr/>
        </p:nvGrpSpPr>
        <p:grpSpPr>
          <a:xfrm>
            <a:off x="4321115" y="4779633"/>
            <a:ext cx="2515703" cy="1877963"/>
            <a:chOff x="8234788" y="3833638"/>
            <a:chExt cx="3894459" cy="2626658"/>
          </a:xfrm>
        </p:grpSpPr>
        <p:sp>
          <p:nvSpPr>
            <p:cNvPr id="356" name="Google Shape;356;p6"/>
            <p:cNvSpPr/>
            <p:nvPr/>
          </p:nvSpPr>
          <p:spPr>
            <a:xfrm>
              <a:off x="8238269" y="3833638"/>
              <a:ext cx="3890978" cy="2626658"/>
            </a:xfrm>
            <a:prstGeom prst="rect">
              <a:avLst/>
            </a:prstGeom>
            <a:solidFill>
              <a:srgbClr val="907B2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u-HU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Az Erasmusnak köszönhetően a nemzetköziesítés lett az életem.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br>
                <a:rPr lang="hu-HU"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</a:br>
              <a:r>
                <a:rPr lang="hu-HU" sz="14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Dr. Erdei Luca Alexa, egyetemi oktató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6"/>
            <p:cNvSpPr txBox="1"/>
            <p:nvPr/>
          </p:nvSpPr>
          <p:spPr>
            <a:xfrm>
              <a:off x="8234788" y="4162082"/>
              <a:ext cx="3894459" cy="5165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8" name="Google Shape;358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65100" cap="flat" cmpd="sng">
            <a:solidFill>
              <a:srgbClr val="00206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59" name="Google Shape;359;p6"/>
          <p:cNvGrpSpPr/>
          <p:nvPr/>
        </p:nvGrpSpPr>
        <p:grpSpPr>
          <a:xfrm>
            <a:off x="234295" y="130137"/>
            <a:ext cx="12192000" cy="1349607"/>
            <a:chOff x="234294" y="-9237"/>
            <a:chExt cx="12192000" cy="1349607"/>
          </a:xfrm>
        </p:grpSpPr>
        <p:pic>
          <p:nvPicPr>
            <p:cNvPr id="360" name="Google Shape;360;p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59706" y="205518"/>
              <a:ext cx="3866830" cy="70549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1" name="Google Shape;361;p6"/>
            <p:cNvSpPr txBox="1"/>
            <p:nvPr/>
          </p:nvSpPr>
          <p:spPr>
            <a:xfrm>
              <a:off x="234294" y="-9237"/>
              <a:ext cx="1130444" cy="13381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u-HU" sz="3800" b="0" i="0" u="none" strike="noStrike" cap="none">
                  <a:solidFill>
                    <a:srgbClr val="007FC7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AZ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6"/>
            <p:cNvSpPr txBox="1"/>
            <p:nvPr/>
          </p:nvSpPr>
          <p:spPr>
            <a:xfrm>
              <a:off x="4792246" y="2193"/>
              <a:ext cx="7634048" cy="13381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hu-HU" sz="3800" b="0" i="0" u="none" strike="noStrike" cap="none">
                  <a:solidFill>
                    <a:srgbClr val="007FC7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MINDENKINEK REMEK LEHETŐSÉG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363" name="Google Shape;363;p6" descr="A képen személy, kültéri, csoport, modellt állás látható&#10;&#10;Automatikusan generált leírá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15152" y="1203971"/>
            <a:ext cx="3857603" cy="24712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6" descr="A képen szöveg, épület, kültéri, talaj látható&#10;&#10;Automatikusan generált leírás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21117" y="1203973"/>
            <a:ext cx="2515703" cy="33542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6" descr="A képen fa, kültéri, égbolt, természet látható&#10;&#10;Automatikusan generált leírás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043200" y="1203971"/>
            <a:ext cx="4914507" cy="2191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6" descr="A képen hegy, kültéri, égbolt, személy látható&#10;&#10;Automatikusan generált leírás"/>
          <p:cNvPicPr preferRelativeResize="0"/>
          <p:nvPr/>
        </p:nvPicPr>
        <p:blipFill rotWithShape="1">
          <a:blip r:embed="rId7">
            <a:alphaModFix/>
          </a:blip>
          <a:srcRect t="13901" b="12576"/>
          <a:stretch/>
        </p:blipFill>
        <p:spPr>
          <a:xfrm>
            <a:off x="225243" y="3828832"/>
            <a:ext cx="3847511" cy="2828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6" descr="A képen személy, csoport, személyek, modellt állás látható&#10;&#10;Automatikusan generált leírás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043200" y="3577984"/>
            <a:ext cx="4914507" cy="31042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9"/>
          <p:cNvSpPr txBox="1">
            <a:spLocks noGrp="1"/>
          </p:cNvSpPr>
          <p:nvPr>
            <p:ph type="title"/>
          </p:nvPr>
        </p:nvSpPr>
        <p:spPr>
          <a:xfrm>
            <a:off x="838200" y="20516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hu-HU"/>
              <a:t>Erasmus+</a:t>
            </a:r>
            <a:endParaRPr/>
          </a:p>
        </p:txBody>
      </p:sp>
      <p:sp>
        <p:nvSpPr>
          <p:cNvPr id="396" name="Google Shape;396;p29"/>
          <p:cNvSpPr/>
          <p:nvPr/>
        </p:nvSpPr>
        <p:spPr>
          <a:xfrm>
            <a:off x="2417287" y="1417686"/>
            <a:ext cx="2133600" cy="1431235"/>
          </a:xfrm>
          <a:prstGeom prst="parallelogram">
            <a:avLst>
              <a:gd name="adj" fmla="val 25000"/>
            </a:avLst>
          </a:prstGeom>
          <a:solidFill>
            <a:srgbClr val="B9D531"/>
          </a:solidFill>
          <a:ln w="12700" cap="flat" cmpd="sng">
            <a:solidFill>
              <a:srgbClr val="001D3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részképzés</a:t>
            </a:r>
            <a:endParaRPr/>
          </a:p>
        </p:txBody>
      </p:sp>
      <p:sp>
        <p:nvSpPr>
          <p:cNvPr id="397" name="Google Shape;397;p29"/>
          <p:cNvSpPr/>
          <p:nvPr/>
        </p:nvSpPr>
        <p:spPr>
          <a:xfrm>
            <a:off x="6392922" y="1417686"/>
            <a:ext cx="2133600" cy="1431235"/>
          </a:xfrm>
          <a:prstGeom prst="parallelogram">
            <a:avLst>
              <a:gd name="adj" fmla="val 25000"/>
            </a:avLst>
          </a:prstGeom>
          <a:solidFill>
            <a:srgbClr val="B9D531"/>
          </a:solidFill>
          <a:ln w="12700" cap="flat" cmpd="sng">
            <a:solidFill>
              <a:srgbClr val="001D3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szakmai gyakorlat</a:t>
            </a:r>
            <a:endParaRPr/>
          </a:p>
        </p:txBody>
      </p:sp>
      <p:sp>
        <p:nvSpPr>
          <p:cNvPr id="398" name="Google Shape;398;p29"/>
          <p:cNvSpPr txBox="1"/>
          <p:nvPr/>
        </p:nvSpPr>
        <p:spPr>
          <a:xfrm>
            <a:off x="2417287" y="3230830"/>
            <a:ext cx="2133600" cy="2416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44" marR="0" lvl="0" indent="-2857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hu-H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partneregyetem</a:t>
            </a:r>
            <a:endParaRPr dirty="0"/>
          </a:p>
          <a:p>
            <a:pPr marL="285744" marR="0" lvl="0" indent="-28574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hu-H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2-12 hónap</a:t>
            </a:r>
            <a:endParaRPr dirty="0"/>
          </a:p>
          <a:p>
            <a:pPr marL="285744" marR="0" lvl="0" indent="-28574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hu-H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aktív hallgatói jogviszony</a:t>
            </a:r>
          </a:p>
          <a:p>
            <a:pPr marL="285744" marR="0" lvl="0" indent="-28574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hu-HU" dirty="0"/>
              <a:t>szakos partnerek</a:t>
            </a:r>
          </a:p>
          <a:p>
            <a:pPr marL="285744" marR="0" lvl="0" indent="-28574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hu-HU" dirty="0" err="1"/>
              <a:t>összegyetemi</a:t>
            </a:r>
            <a:r>
              <a:rPr lang="hu-HU" dirty="0"/>
              <a:t> partnerek </a:t>
            </a:r>
          </a:p>
          <a:p>
            <a:pPr marL="285744" marR="0" lvl="0" indent="-28574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29"/>
          <p:cNvSpPr txBox="1"/>
          <p:nvPr/>
        </p:nvSpPr>
        <p:spPr>
          <a:xfrm>
            <a:off x="6392924" y="3224144"/>
            <a:ext cx="3660479" cy="1400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44" marR="0" lvl="0" indent="-2857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hu-H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főállás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44" marR="0" lvl="0" indent="-28574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hu-H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gyakorlat a partnerországokban</a:t>
            </a:r>
            <a:endParaRPr/>
          </a:p>
          <a:p>
            <a:pPr marL="285744" marR="0" lvl="0" indent="-28574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hu-H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2-12 hónap</a:t>
            </a:r>
            <a:endParaRPr/>
          </a:p>
          <a:p>
            <a:pPr marL="285744" marR="0" lvl="0" indent="-28574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hu-H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aktív hallgatói jogviszony vagy abszolutórium után</a:t>
            </a:r>
            <a:endParaRPr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3DD84788-F54C-F79B-9AC4-09E4F639B03B}"/>
              </a:ext>
            </a:extLst>
          </p:cNvPr>
          <p:cNvSpPr txBox="1"/>
          <p:nvPr/>
        </p:nvSpPr>
        <p:spPr>
          <a:xfrm>
            <a:off x="2670143" y="5290013"/>
            <a:ext cx="6094428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44" marR="0" lvl="0" indent="-28574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hu-H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Kombinálható</a:t>
            </a:r>
            <a:endParaRPr lang="hu-HU" dirty="0"/>
          </a:p>
          <a:p>
            <a:pPr marL="285744" marR="0" lvl="0" indent="-285744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•"/>
            </a:pPr>
            <a:r>
              <a:rPr lang="hu-HU"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Maximum 12 hónap egy képzési cikluson belül</a:t>
            </a:r>
            <a:endParaRPr lang="hu-HU" dirty="0"/>
          </a:p>
        </p:txBody>
      </p:sp>
      <p:sp>
        <p:nvSpPr>
          <p:cNvPr id="4" name="Nyíl: lefelé mutató 3">
            <a:extLst>
              <a:ext uri="{FF2B5EF4-FFF2-40B4-BE49-F238E27FC236}">
                <a16:creationId xmlns:a16="http://schemas.microsoft.com/office/drawing/2014/main" id="{B4D67DB8-45CD-AD92-5CAD-32DCC441E5A6}"/>
              </a:ext>
            </a:extLst>
          </p:cNvPr>
          <p:cNvSpPr/>
          <p:nvPr/>
        </p:nvSpPr>
        <p:spPr>
          <a:xfrm>
            <a:off x="5528821" y="4643357"/>
            <a:ext cx="377072" cy="557568"/>
          </a:xfrm>
          <a:prstGeom prst="down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32"/>
          <p:cNvSpPr txBox="1">
            <a:spLocks noGrp="1"/>
          </p:cNvSpPr>
          <p:nvPr>
            <p:ph type="title"/>
          </p:nvPr>
        </p:nvSpPr>
        <p:spPr>
          <a:xfrm>
            <a:off x="838200" y="17658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hu-HU" sz="4000"/>
              <a:t>Mit lehet nyerni a részképzési ösztöndíj révén?</a:t>
            </a:r>
            <a:endParaRPr/>
          </a:p>
        </p:txBody>
      </p:sp>
      <p:sp>
        <p:nvSpPr>
          <p:cNvPr id="425" name="Google Shape;425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u-HU" dirty="0"/>
              <a:t>Tandíjmentesség a fogadó intézményben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u-HU" dirty="0"/>
              <a:t>A fogadóhely hallgatóival megegyező jogok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u-HU" dirty="0"/>
              <a:t>Az elvégzett kurzusok befogadtatása: mobilitási ablak vagy szakos tárgy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hu-HU" dirty="0"/>
              <a:t>Ösztöndíj </a:t>
            </a:r>
            <a:r>
              <a:rPr lang="hu-HU" dirty="0">
                <a:sym typeface="Wingdings" panose="05000000000000000000" pitchFamily="2" charset="2"/>
              </a:rPr>
              <a:t> pontos összegekért keressétek a hivatalos weboldalt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35"/>
          <p:cNvSpPr txBox="1">
            <a:spLocks noGrp="1"/>
          </p:cNvSpPr>
          <p:nvPr>
            <p:ph type="title"/>
          </p:nvPr>
        </p:nvSpPr>
        <p:spPr>
          <a:xfrm>
            <a:off x="838200" y="11790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hu-HU"/>
              <a:t>Hogyan válasszunk egyetemet?</a:t>
            </a:r>
            <a:endParaRPr/>
          </a:p>
        </p:txBody>
      </p:sp>
      <p:sp>
        <p:nvSpPr>
          <p:cNvPr id="445" name="Google Shape;445;p35"/>
          <p:cNvSpPr/>
          <p:nvPr/>
        </p:nvSpPr>
        <p:spPr>
          <a:xfrm>
            <a:off x="4380986" y="2058043"/>
            <a:ext cx="3333751" cy="491320"/>
          </a:xfrm>
          <a:prstGeom prst="roundRect">
            <a:avLst>
              <a:gd name="adj" fmla="val 16667"/>
            </a:avLst>
          </a:prstGeom>
          <a:solidFill>
            <a:srgbClr val="B9D531"/>
          </a:solidFill>
          <a:ln w="12700" cap="flat" cmpd="sng">
            <a:solidFill>
              <a:srgbClr val="001D3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Elérhető a szakon</a:t>
            </a:r>
            <a:endParaRPr/>
          </a:p>
        </p:txBody>
      </p:sp>
      <p:sp>
        <p:nvSpPr>
          <p:cNvPr id="446" name="Google Shape;446;p35"/>
          <p:cNvSpPr/>
          <p:nvPr/>
        </p:nvSpPr>
        <p:spPr>
          <a:xfrm>
            <a:off x="4380986" y="2856930"/>
            <a:ext cx="3333751" cy="491320"/>
          </a:xfrm>
          <a:prstGeom prst="roundRect">
            <a:avLst>
              <a:gd name="adj" fmla="val 16667"/>
            </a:avLst>
          </a:prstGeom>
          <a:solidFill>
            <a:srgbClr val="B9D531"/>
          </a:solidFill>
          <a:ln w="12700" cap="flat" cmpd="sng">
            <a:solidFill>
              <a:srgbClr val="001D3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Nyelv ellenőrzése</a:t>
            </a:r>
            <a:endParaRPr/>
          </a:p>
        </p:txBody>
      </p:sp>
      <p:sp>
        <p:nvSpPr>
          <p:cNvPr id="447" name="Google Shape;447;p35"/>
          <p:cNvSpPr/>
          <p:nvPr/>
        </p:nvSpPr>
        <p:spPr>
          <a:xfrm>
            <a:off x="3607482" y="3655817"/>
            <a:ext cx="4880759" cy="491320"/>
          </a:xfrm>
          <a:prstGeom prst="roundRect">
            <a:avLst>
              <a:gd name="adj" fmla="val 16667"/>
            </a:avLst>
          </a:prstGeom>
          <a:solidFill>
            <a:srgbClr val="B9D531"/>
          </a:solidFill>
          <a:ln w="12700" cap="flat" cmpd="sng">
            <a:solidFill>
              <a:srgbClr val="001D3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Kurzusok keresése, amit el lehet ismertetni</a:t>
            </a:r>
            <a:endParaRPr/>
          </a:p>
        </p:txBody>
      </p:sp>
      <p:sp>
        <p:nvSpPr>
          <p:cNvPr id="448" name="Google Shape;448;p35"/>
          <p:cNvSpPr/>
          <p:nvPr/>
        </p:nvSpPr>
        <p:spPr>
          <a:xfrm>
            <a:off x="4380986" y="4497429"/>
            <a:ext cx="3333751" cy="491320"/>
          </a:xfrm>
          <a:prstGeom prst="roundRect">
            <a:avLst>
              <a:gd name="adj" fmla="val 16667"/>
            </a:avLst>
          </a:prstGeom>
          <a:solidFill>
            <a:srgbClr val="B9D531"/>
          </a:solidFill>
          <a:ln w="12700" cap="flat" cmpd="sng">
            <a:solidFill>
              <a:srgbClr val="001D3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megfelelő félév kiválasztása</a:t>
            </a:r>
            <a:endParaRPr/>
          </a:p>
        </p:txBody>
      </p:sp>
      <p:sp>
        <p:nvSpPr>
          <p:cNvPr id="449" name="Google Shape;449;p35"/>
          <p:cNvSpPr/>
          <p:nvPr/>
        </p:nvSpPr>
        <p:spPr>
          <a:xfrm>
            <a:off x="4380986" y="5339041"/>
            <a:ext cx="3333751" cy="491320"/>
          </a:xfrm>
          <a:prstGeom prst="roundRect">
            <a:avLst>
              <a:gd name="adj" fmla="val 16667"/>
            </a:avLst>
          </a:prstGeom>
          <a:solidFill>
            <a:srgbClr val="B9D531"/>
          </a:solidFill>
          <a:ln w="12700" cap="flat" cmpd="sng">
            <a:solidFill>
              <a:srgbClr val="001D3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Megélhetési költségek</a:t>
            </a:r>
            <a:endParaRPr/>
          </a:p>
        </p:txBody>
      </p:sp>
      <p:sp>
        <p:nvSpPr>
          <p:cNvPr id="450" name="Google Shape;450;p35"/>
          <p:cNvSpPr/>
          <p:nvPr/>
        </p:nvSpPr>
        <p:spPr>
          <a:xfrm>
            <a:off x="4380985" y="1290999"/>
            <a:ext cx="3333751" cy="491320"/>
          </a:xfrm>
          <a:prstGeom prst="roundRect">
            <a:avLst>
              <a:gd name="adj" fmla="val 16667"/>
            </a:avLst>
          </a:prstGeom>
          <a:solidFill>
            <a:srgbClr val="B9D531"/>
          </a:solidFill>
          <a:ln w="12700" cap="flat" cmpd="sng">
            <a:solidFill>
              <a:srgbClr val="001D3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Szakmai célok kitűzése</a:t>
            </a:r>
            <a:endParaRPr/>
          </a:p>
        </p:txBody>
      </p:sp>
      <p:sp>
        <p:nvSpPr>
          <p:cNvPr id="451" name="Google Shape;451;p35"/>
          <p:cNvSpPr/>
          <p:nvPr/>
        </p:nvSpPr>
        <p:spPr>
          <a:xfrm>
            <a:off x="9334449" y="1219028"/>
            <a:ext cx="1923069" cy="635261"/>
          </a:xfrm>
          <a:prstGeom prst="wedgeEllipseCallout">
            <a:avLst>
              <a:gd name="adj1" fmla="val -132683"/>
              <a:gd name="adj2" fmla="val -13025"/>
            </a:avLst>
          </a:prstGeom>
          <a:solidFill>
            <a:srgbClr val="F6F3E9"/>
          </a:solidFill>
          <a:ln w="12700" cap="flat" cmpd="sng">
            <a:solidFill>
              <a:srgbClr val="00102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Miért?</a:t>
            </a:r>
            <a:endParaRPr/>
          </a:p>
        </p:txBody>
      </p:sp>
      <p:sp>
        <p:nvSpPr>
          <p:cNvPr id="452" name="Google Shape;452;p35"/>
          <p:cNvSpPr/>
          <p:nvPr/>
        </p:nvSpPr>
        <p:spPr>
          <a:xfrm>
            <a:off x="9334450" y="2039476"/>
            <a:ext cx="1923069" cy="635261"/>
          </a:xfrm>
          <a:prstGeom prst="wedgeEllipseCallout">
            <a:avLst>
              <a:gd name="adj1" fmla="val -131212"/>
              <a:gd name="adj2" fmla="val -10057"/>
            </a:avLst>
          </a:prstGeom>
          <a:solidFill>
            <a:srgbClr val="F6F3E9"/>
          </a:solidFill>
          <a:ln w="12700" cap="flat" cmpd="sng">
            <a:solidFill>
              <a:srgbClr val="00102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Hol?</a:t>
            </a:r>
            <a:endParaRPr/>
          </a:p>
        </p:txBody>
      </p:sp>
      <p:sp>
        <p:nvSpPr>
          <p:cNvPr id="453" name="Google Shape;453;p35"/>
          <p:cNvSpPr/>
          <p:nvPr/>
        </p:nvSpPr>
        <p:spPr>
          <a:xfrm>
            <a:off x="9334448" y="3111369"/>
            <a:ext cx="1923069" cy="635261"/>
          </a:xfrm>
          <a:prstGeom prst="wedgeEllipseCallout">
            <a:avLst>
              <a:gd name="adj1" fmla="val -84153"/>
              <a:gd name="adj2" fmla="val 1815"/>
            </a:avLst>
          </a:prstGeom>
          <a:solidFill>
            <a:srgbClr val="F6F3E9"/>
          </a:solidFill>
          <a:ln w="12700" cap="flat" cmpd="sng">
            <a:solidFill>
              <a:srgbClr val="00102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Hogyan?</a:t>
            </a:r>
            <a:endParaRPr/>
          </a:p>
        </p:txBody>
      </p:sp>
      <p:sp>
        <p:nvSpPr>
          <p:cNvPr id="454" name="Google Shape;454;p35"/>
          <p:cNvSpPr/>
          <p:nvPr/>
        </p:nvSpPr>
        <p:spPr>
          <a:xfrm>
            <a:off x="9334449" y="4425458"/>
            <a:ext cx="1923069" cy="635261"/>
          </a:xfrm>
          <a:prstGeom prst="wedgeEllipseCallout">
            <a:avLst>
              <a:gd name="adj1" fmla="val -131702"/>
              <a:gd name="adj2" fmla="val -1153"/>
            </a:avLst>
          </a:prstGeom>
          <a:solidFill>
            <a:srgbClr val="F6F3E9"/>
          </a:solidFill>
          <a:ln w="12700" cap="flat" cmpd="sng">
            <a:solidFill>
              <a:srgbClr val="00102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Mikor?</a:t>
            </a:r>
            <a:endParaRPr/>
          </a:p>
        </p:txBody>
      </p:sp>
      <p:sp>
        <p:nvSpPr>
          <p:cNvPr id="455" name="Google Shape;455;p35"/>
          <p:cNvSpPr/>
          <p:nvPr/>
        </p:nvSpPr>
        <p:spPr>
          <a:xfrm>
            <a:off x="9334448" y="5267070"/>
            <a:ext cx="1923069" cy="635261"/>
          </a:xfrm>
          <a:prstGeom prst="wedgeEllipseCallout">
            <a:avLst>
              <a:gd name="adj1" fmla="val -131702"/>
              <a:gd name="adj2" fmla="val -1153"/>
            </a:avLst>
          </a:prstGeom>
          <a:solidFill>
            <a:srgbClr val="F6F3E9"/>
          </a:solidFill>
          <a:ln w="12700" cap="flat" cmpd="sng">
            <a:solidFill>
              <a:srgbClr val="00102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Mennyi?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36"/>
          <p:cNvSpPr txBox="1">
            <a:spLocks noGrp="1"/>
          </p:cNvSpPr>
          <p:nvPr>
            <p:ph type="title"/>
          </p:nvPr>
        </p:nvSpPr>
        <p:spPr>
          <a:xfrm>
            <a:off x="838200" y="11060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hu-HU"/>
              <a:t>Hogyan találjunk szakmai gyakorlóhelyet?</a:t>
            </a:r>
            <a:endParaRPr/>
          </a:p>
        </p:txBody>
      </p:sp>
      <p:sp>
        <p:nvSpPr>
          <p:cNvPr id="462" name="Google Shape;462;p36"/>
          <p:cNvSpPr/>
          <p:nvPr/>
        </p:nvSpPr>
        <p:spPr>
          <a:xfrm>
            <a:off x="2152650" y="1567686"/>
            <a:ext cx="7790419" cy="990044"/>
          </a:xfrm>
          <a:prstGeom prst="roundRect">
            <a:avLst>
              <a:gd name="adj" fmla="val 16667"/>
            </a:avLst>
          </a:prstGeom>
          <a:solidFill>
            <a:srgbClr val="B9D531"/>
          </a:solidFill>
          <a:ln w="12700" cap="flat" cmpd="sng">
            <a:solidFill>
              <a:srgbClr val="001D3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Önálló keresés (</a:t>
            </a:r>
            <a:r>
              <a:rPr lang="hu-HU" sz="20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https://www.elte.hu/erasmus/palyazat</a:t>
            </a:r>
            <a:r>
              <a:rPr lang="hu-H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) és pályázás, mint egy álláshirdetés esetén - oktatók meglévő szakmai kapcsolatai iránt érdemes érdeklődni</a:t>
            </a:r>
            <a:endParaRPr/>
          </a:p>
        </p:txBody>
      </p:sp>
      <p:sp>
        <p:nvSpPr>
          <p:cNvPr id="463" name="Google Shape;463;p36"/>
          <p:cNvSpPr/>
          <p:nvPr/>
        </p:nvSpPr>
        <p:spPr>
          <a:xfrm>
            <a:off x="2200790" y="2805105"/>
            <a:ext cx="7790419" cy="749821"/>
          </a:xfrm>
          <a:prstGeom prst="roundRect">
            <a:avLst>
              <a:gd name="adj" fmla="val 16667"/>
            </a:avLst>
          </a:prstGeom>
          <a:solidFill>
            <a:srgbClr val="B9D531"/>
          </a:solidFill>
          <a:ln w="12700" cap="flat" cmpd="sng">
            <a:solidFill>
              <a:srgbClr val="001D3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Ugyanaz a tevékenység, mint a kötelező szakmai gyakorlaton – tanulmányok során végzett gyakorlat</a:t>
            </a:r>
            <a:endParaRPr/>
          </a:p>
        </p:txBody>
      </p:sp>
      <p:sp>
        <p:nvSpPr>
          <p:cNvPr id="464" name="Google Shape;464;p36"/>
          <p:cNvSpPr/>
          <p:nvPr/>
        </p:nvSpPr>
        <p:spPr>
          <a:xfrm>
            <a:off x="2152651" y="4923747"/>
            <a:ext cx="7790419" cy="846163"/>
          </a:xfrm>
          <a:prstGeom prst="roundRect">
            <a:avLst>
              <a:gd name="adj" fmla="val 16667"/>
            </a:avLst>
          </a:prstGeom>
          <a:solidFill>
            <a:srgbClr val="B9D531"/>
          </a:solidFill>
          <a:ln w="12700" cap="flat" cmpd="sng">
            <a:solidFill>
              <a:srgbClr val="001D3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részleteket a szakmai gyakorlatért vagy az Erasmus+ Programért felelős koordinátorral kell megbeszélni.</a:t>
            </a:r>
            <a:endParaRPr/>
          </a:p>
        </p:txBody>
      </p:sp>
      <p:sp>
        <p:nvSpPr>
          <p:cNvPr id="465" name="Google Shape;465;p36"/>
          <p:cNvSpPr/>
          <p:nvPr/>
        </p:nvSpPr>
        <p:spPr>
          <a:xfrm>
            <a:off x="9851011" y="4049676"/>
            <a:ext cx="2262433" cy="1225485"/>
          </a:xfrm>
          <a:prstGeom prst="wedgeEllipseCallout">
            <a:avLst>
              <a:gd name="adj1" fmla="val -44583"/>
              <a:gd name="adj2" fmla="val 61731"/>
            </a:avLst>
          </a:prstGeom>
          <a:solidFill>
            <a:srgbClr val="FFFF00"/>
          </a:solidFill>
          <a:ln w="12700" cap="flat" cmpd="sng">
            <a:solidFill>
              <a:srgbClr val="00102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FTI esetében ez Erdei Luca Alexa</a:t>
            </a:r>
            <a:endParaRPr/>
          </a:p>
        </p:txBody>
      </p:sp>
      <p:sp>
        <p:nvSpPr>
          <p:cNvPr id="466" name="Google Shape;466;p36"/>
          <p:cNvSpPr/>
          <p:nvPr/>
        </p:nvSpPr>
        <p:spPr>
          <a:xfrm>
            <a:off x="2200789" y="3856028"/>
            <a:ext cx="7790419" cy="766616"/>
          </a:xfrm>
          <a:prstGeom prst="roundRect">
            <a:avLst>
              <a:gd name="adj" fmla="val 16667"/>
            </a:avLst>
          </a:prstGeom>
          <a:solidFill>
            <a:srgbClr val="B9D531"/>
          </a:solidFill>
          <a:ln w="12700" cap="flat" cmpd="sng">
            <a:solidFill>
              <a:srgbClr val="001D3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Kiegészítő tevékenység, ami túlmutat a kötelező szakmai gyakorlaton – diplomaszerzést követő szakmai gyakorlat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37"/>
          <p:cNvSpPr txBox="1">
            <a:spLocks noGrp="1"/>
          </p:cNvSpPr>
          <p:nvPr>
            <p:ph type="title"/>
          </p:nvPr>
        </p:nvSpPr>
        <p:spPr>
          <a:xfrm>
            <a:off x="838200" y="14245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hu-HU"/>
              <a:t>A pályázat beadása </a:t>
            </a:r>
            <a:endParaRPr/>
          </a:p>
        </p:txBody>
      </p:sp>
      <p:sp>
        <p:nvSpPr>
          <p:cNvPr id="473" name="Google Shape;473;p37"/>
          <p:cNvSpPr txBox="1">
            <a:spLocks noGrp="1"/>
          </p:cNvSpPr>
          <p:nvPr>
            <p:ph type="body" idx="1"/>
          </p:nvPr>
        </p:nvSpPr>
        <p:spPr>
          <a:xfrm>
            <a:off x="838200" y="1476832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474" name="Google Shape;474;p37"/>
          <p:cNvSpPr/>
          <p:nvPr/>
        </p:nvSpPr>
        <p:spPr>
          <a:xfrm>
            <a:off x="2979729" y="1833274"/>
            <a:ext cx="2160000" cy="547287"/>
          </a:xfrm>
          <a:prstGeom prst="roundRect">
            <a:avLst>
              <a:gd name="adj" fmla="val 16667"/>
            </a:avLst>
          </a:prstGeom>
          <a:solidFill>
            <a:srgbClr val="B9D531">
              <a:alpha val="35686"/>
            </a:srgbClr>
          </a:solidFill>
          <a:ln w="12700" cap="flat" cmpd="sng">
            <a:solidFill>
              <a:srgbClr val="001D3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szakos EU-s partner/ gyakorlat</a:t>
            </a:r>
            <a:endParaRPr/>
          </a:p>
        </p:txBody>
      </p:sp>
      <p:sp>
        <p:nvSpPr>
          <p:cNvPr id="475" name="Google Shape;475;p37"/>
          <p:cNvSpPr/>
          <p:nvPr/>
        </p:nvSpPr>
        <p:spPr>
          <a:xfrm>
            <a:off x="6456816" y="1833274"/>
            <a:ext cx="2160000" cy="547287"/>
          </a:xfrm>
          <a:prstGeom prst="roundRect">
            <a:avLst>
              <a:gd name="adj" fmla="val 16667"/>
            </a:avLst>
          </a:prstGeom>
          <a:solidFill>
            <a:srgbClr val="B9D531">
              <a:alpha val="35686"/>
            </a:srgbClr>
          </a:solidFill>
          <a:ln w="12700" cap="flat" cmpd="sng">
            <a:solidFill>
              <a:srgbClr val="001D3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egyetemi EU-s partner</a:t>
            </a:r>
            <a:endParaRPr/>
          </a:p>
        </p:txBody>
      </p:sp>
      <p:sp>
        <p:nvSpPr>
          <p:cNvPr id="476" name="Google Shape;476;p37"/>
          <p:cNvSpPr txBox="1"/>
          <p:nvPr/>
        </p:nvSpPr>
        <p:spPr>
          <a:xfrm>
            <a:off x="2979729" y="2795467"/>
            <a:ext cx="209925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Neptun</a:t>
            </a:r>
            <a:endParaRPr sz="1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37"/>
          <p:cNvSpPr txBox="1"/>
          <p:nvPr/>
        </p:nvSpPr>
        <p:spPr>
          <a:xfrm>
            <a:off x="6456816" y="2755249"/>
            <a:ext cx="2099256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800" dirty="0"/>
              <a:t>O</a:t>
            </a:r>
            <a:r>
              <a:rPr lang="hu-HU" sz="1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nline űrlap</a:t>
            </a:r>
            <a:endParaRPr sz="1800" dirty="0"/>
          </a:p>
        </p:txBody>
      </p:sp>
      <p:sp>
        <p:nvSpPr>
          <p:cNvPr id="478" name="Google Shape;478;p37"/>
          <p:cNvSpPr txBox="1"/>
          <p:nvPr/>
        </p:nvSpPr>
        <p:spPr>
          <a:xfrm>
            <a:off x="2979729" y="3351855"/>
            <a:ext cx="2160000" cy="2554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44" marR="0" lvl="0" indent="-2857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hu-H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motivációs levél</a:t>
            </a:r>
            <a:endParaRPr/>
          </a:p>
          <a:p>
            <a:pPr marL="285744" marR="0" lvl="0" indent="-2857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hu-H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CV</a:t>
            </a:r>
            <a:endParaRPr/>
          </a:p>
          <a:p>
            <a:pPr marL="285744" marR="0" lvl="0" indent="-2857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hu-H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nyelvtudás</a:t>
            </a:r>
            <a:endParaRPr/>
          </a:p>
          <a:p>
            <a:pPr marL="285744" marR="0" lvl="0" indent="-2857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hu-HU" sz="16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szakmai és önkéntes tevékenység igazolása</a:t>
            </a:r>
            <a:endParaRPr/>
          </a:p>
          <a:p>
            <a:pPr marL="285744" marR="0" lvl="0" indent="-2857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hu-H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nem magyar: tartózkodási engedély</a:t>
            </a:r>
            <a:endParaRPr/>
          </a:p>
        </p:txBody>
      </p:sp>
      <p:sp>
        <p:nvSpPr>
          <p:cNvPr id="479" name="Google Shape;479;p37"/>
          <p:cNvSpPr txBox="1"/>
          <p:nvPr/>
        </p:nvSpPr>
        <p:spPr>
          <a:xfrm>
            <a:off x="6456816" y="3311637"/>
            <a:ext cx="2160000" cy="20621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44" marR="0" lvl="0" indent="-2857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hu-H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motivációs levél</a:t>
            </a:r>
            <a:endParaRPr/>
          </a:p>
          <a:p>
            <a:pPr marL="285744" marR="0" lvl="0" indent="-2857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hu-HU"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nyelvtudás</a:t>
            </a:r>
            <a:endParaRPr/>
          </a:p>
          <a:p>
            <a:pPr marL="285744" marR="0" lvl="0" indent="-2857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</a:pPr>
            <a:r>
              <a:rPr lang="hu-HU" sz="16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szakmai és közéleti/önkéntes tevékenység igazolása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44" marR="0" lvl="0" indent="-1841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44" marR="0" lvl="0" indent="-18414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4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hu-HU"/>
              <a:t>További információ</a:t>
            </a:r>
          </a:p>
        </p:txBody>
      </p:sp>
      <p:sp>
        <p:nvSpPr>
          <p:cNvPr id="540" name="Google Shape;540;p4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hu-HU"/>
              <a:t>Kiírás:</a:t>
            </a:r>
            <a:endParaRPr/>
          </a:p>
          <a:p>
            <a:pPr marL="342891" lvl="1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hu-HU" sz="2000"/>
              <a:t>https://ppk.elte.hu/erasmus+, https://www.elte.hu/erasmus/palyazat</a:t>
            </a:r>
            <a:endParaRPr sz="200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hu-HU"/>
              <a:t>Mobilitási koordinátor: Varga Szilárd</a:t>
            </a:r>
            <a:endParaRPr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hu-HU"/>
              <a:t>Email: </a:t>
            </a:r>
            <a:r>
              <a:rPr lang="hu-HU" u="sng">
                <a:solidFill>
                  <a:schemeClr val="hlink"/>
                </a:solidFill>
                <a:hlinkClick r:id="rId3"/>
              </a:rPr>
              <a:t>outgoing@ppk.elte.hu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65100" cap="flat" cmpd="sng">
            <a:solidFill>
              <a:srgbClr val="12B4C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7" name="Google Shape;547;p11"/>
          <p:cNvSpPr txBox="1"/>
          <p:nvPr/>
        </p:nvSpPr>
        <p:spPr>
          <a:xfrm>
            <a:off x="7198929" y="4753170"/>
            <a:ext cx="4770843" cy="41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 b="1" i="0" u="none" strike="noStrike" cap="non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8" name="Google Shape;548;p11"/>
          <p:cNvSpPr txBox="1">
            <a:spLocks noGrp="1"/>
          </p:cNvSpPr>
          <p:nvPr>
            <p:ph type="body" idx="1"/>
          </p:nvPr>
        </p:nvSpPr>
        <p:spPr>
          <a:xfrm>
            <a:off x="1076086" y="1412799"/>
            <a:ext cx="10149300" cy="49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sz="20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sz="20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p11"/>
          <p:cNvSpPr txBox="1"/>
          <p:nvPr/>
        </p:nvSpPr>
        <p:spPr>
          <a:xfrm>
            <a:off x="1963626" y="159026"/>
            <a:ext cx="7883700" cy="13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4400" b="1" i="0" u="none" strike="noStrike" cap="none">
                <a:solidFill>
                  <a:srgbClr val="12B4CA"/>
                </a:solidFill>
                <a:latin typeface="Arial"/>
                <a:ea typeface="Arial"/>
                <a:cs typeface="Arial"/>
                <a:sym typeface="Arial"/>
              </a:rPr>
              <a:t>Egyetem szintű Erasmus+ lehetőségek – CHARM-EU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50" name="Google Shape;550;p11" descr="Bemutatkozik a CHARM-EU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5675" y="2537589"/>
            <a:ext cx="3343275" cy="2171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11"/>
          <p:cNvSpPr txBox="1"/>
          <p:nvPr/>
        </p:nvSpPr>
        <p:spPr>
          <a:xfrm>
            <a:off x="4989225" y="1689372"/>
            <a:ext cx="6077100" cy="3877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189" marR="0" lvl="0" indent="-33971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AutoNum type="arabicPeriod"/>
            </a:pPr>
            <a:r>
              <a:rPr lang="hu-HU" sz="20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Barcelonai Egyetem (Spanyolország)</a:t>
            </a:r>
            <a:endParaRPr sz="2000" b="0" i="0" u="none" strike="noStrike" cap="none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189" marR="0" lvl="0" indent="-33971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AutoNum type="arabicPeriod"/>
            </a:pPr>
            <a:r>
              <a:rPr lang="hu-HU" sz="20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Montpellier-i Egyetem (Franciaország)</a:t>
            </a:r>
            <a:endParaRPr sz="2000" b="0" i="0" u="none" strike="noStrike" cap="none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189" marR="0" lvl="0" indent="-33971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AutoNum type="arabicPeriod"/>
            </a:pPr>
            <a:r>
              <a:rPr lang="hu-HU" sz="20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Trinity College Dublin (Írország)</a:t>
            </a:r>
            <a:endParaRPr sz="2000" b="0" i="0" u="none" strike="noStrike" cap="none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189" marR="0" lvl="0" indent="-33971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AutoNum type="arabicPeriod"/>
            </a:pPr>
            <a:r>
              <a:rPr lang="hu-HU" sz="20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Utrechti Egyetem (Hollandia)</a:t>
            </a:r>
            <a:endParaRPr sz="2000" b="0" i="0" u="none" strike="noStrike" cap="none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189" marR="0" lvl="0" indent="-33971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AutoNum type="arabicPeriod"/>
            </a:pPr>
            <a:r>
              <a:rPr lang="hu-HU" sz="20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Åbo Akademi Egyetemmel (Finnország)</a:t>
            </a:r>
            <a:endParaRPr sz="2000" b="0" i="0" u="none" strike="noStrike" cap="none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189" marR="0" lvl="0" indent="-33971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AutoNum type="arabicPeriod"/>
            </a:pPr>
            <a:r>
              <a:rPr lang="hu-HU" sz="20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Würzburgi Egyetemmel (Németország)</a:t>
            </a:r>
            <a:endParaRPr sz="2000" b="0" i="0" u="none" strike="noStrike" cap="none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189" marR="0" lvl="0" indent="-33971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AutoNum type="arabicPeriod"/>
            </a:pPr>
            <a:r>
              <a:rPr lang="hu-HU" sz="20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Hochschule Ruhr Westtel, (Németország)</a:t>
            </a:r>
            <a:endParaRPr sz="2000" b="0" i="0" u="none" strike="noStrike" cap="none">
              <a:solidFill>
                <a:schemeClr val="dk1"/>
              </a:solidFill>
              <a:highlight>
                <a:srgbClr val="FFFFFF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marL="457189" marR="0" lvl="0" indent="-339717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50"/>
              <a:buFont typeface="Arial"/>
              <a:buAutoNum type="arabicPeriod"/>
            </a:pPr>
            <a:r>
              <a:rPr lang="hu-HU" sz="2000" b="0" i="0" u="none" strike="noStrike" cap="none">
                <a:solidFill>
                  <a:schemeClr val="dk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Bergeni Egyetemmel (Norvégia) – még nem elérhető</a:t>
            </a: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11"/>
          <p:cNvSpPr txBox="1"/>
          <p:nvPr/>
        </p:nvSpPr>
        <p:spPr>
          <a:xfrm>
            <a:off x="1125675" y="5336175"/>
            <a:ext cx="6002100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Fontos információk: 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CHARM-EU infó: </a:t>
            </a:r>
            <a:r>
              <a:rPr lang="hu-HU" sz="14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https://www.elte.hu/charm-eu</a:t>
            </a:r>
            <a:r>
              <a:rPr lang="hu-HU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Pályázási kiírás: </a:t>
            </a:r>
            <a:r>
              <a:rPr lang="hu-HU" sz="14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https://www.elte.hu/erasmus/all-fields</a:t>
            </a:r>
            <a:r>
              <a:rPr lang="hu-HU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4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65100" cap="flat" cmpd="sng">
            <a:solidFill>
              <a:srgbClr val="12B4C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9" name="Google Shape;559;p47"/>
          <p:cNvSpPr txBox="1"/>
          <p:nvPr/>
        </p:nvSpPr>
        <p:spPr>
          <a:xfrm>
            <a:off x="7198929" y="4753170"/>
            <a:ext cx="4770843" cy="41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 b="1" i="0" u="none" strike="noStrike" cap="non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Google Shape;560;p47"/>
          <p:cNvSpPr txBox="1">
            <a:spLocks noGrp="1"/>
          </p:cNvSpPr>
          <p:nvPr>
            <p:ph type="body" idx="1"/>
          </p:nvPr>
        </p:nvSpPr>
        <p:spPr>
          <a:xfrm>
            <a:off x="1076086" y="1412799"/>
            <a:ext cx="10149300" cy="49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sz="20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sz="20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p47"/>
          <p:cNvSpPr txBox="1"/>
          <p:nvPr/>
        </p:nvSpPr>
        <p:spPr>
          <a:xfrm>
            <a:off x="1963626" y="159026"/>
            <a:ext cx="8311590" cy="13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4400" b="1" i="0" u="none" strike="noStrike" cap="none">
                <a:solidFill>
                  <a:srgbClr val="12B4CA"/>
                </a:solidFill>
                <a:latin typeface="Arial"/>
                <a:ea typeface="Arial"/>
                <a:cs typeface="Arial"/>
                <a:sym typeface="Arial"/>
              </a:rPr>
              <a:t>Egyetem szintű Erasmus+ lehetőségek – Coimbra group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Google Shape;562;p47"/>
          <p:cNvSpPr txBox="1"/>
          <p:nvPr/>
        </p:nvSpPr>
        <p:spPr>
          <a:xfrm>
            <a:off x="5354425" y="1441163"/>
            <a:ext cx="6615348" cy="5447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AutoNum type="arabicPeriod"/>
            </a:pPr>
            <a:r>
              <a:rPr lang="hu-HU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Karl-</a:t>
            </a:r>
            <a:r>
              <a:rPr lang="hu-HU" sz="20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Franzens</a:t>
            </a:r>
            <a:r>
              <a:rPr lang="hu-HU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hu-HU" sz="20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Universität</a:t>
            </a:r>
            <a:r>
              <a:rPr lang="hu-HU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Graz</a:t>
            </a:r>
            <a:endParaRPr sz="1200" dirty="0"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AutoNum type="arabicPeriod"/>
            </a:pPr>
            <a:r>
              <a:rPr lang="hu-HU" sz="20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Université</a:t>
            </a:r>
            <a:r>
              <a:rPr lang="hu-HU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hu-HU" sz="20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Genève</a:t>
            </a: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AutoNum type="arabicPeriod"/>
            </a:pPr>
            <a:r>
              <a:rPr lang="hu-HU" sz="20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Ruprecht-Karls</a:t>
            </a:r>
            <a:r>
              <a:rPr lang="hu-HU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hu-HU" sz="20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Universität</a:t>
            </a:r>
            <a:r>
              <a:rPr lang="hu-HU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Heidelberg</a:t>
            </a:r>
            <a:endParaRPr sz="1200" dirty="0"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AutoNum type="arabicPeriod"/>
            </a:pPr>
            <a:r>
              <a:rPr lang="hu-HU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Friedrich-Schiller-</a:t>
            </a:r>
            <a:r>
              <a:rPr lang="hu-HU" sz="20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Universität</a:t>
            </a:r>
            <a:r>
              <a:rPr lang="hu-HU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Jena</a:t>
            </a:r>
            <a:endParaRPr sz="1200" dirty="0"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AutoNum type="arabicPeriod"/>
            </a:pPr>
            <a:r>
              <a:rPr lang="hu-HU" sz="20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Universität</a:t>
            </a:r>
            <a:r>
              <a:rPr lang="hu-HU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zu Köln</a:t>
            </a:r>
            <a:endParaRPr sz="1200" dirty="0"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AutoNum type="arabicPeriod"/>
            </a:pPr>
            <a:r>
              <a:rPr lang="hu-HU" sz="20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Hochschule</a:t>
            </a:r>
            <a:r>
              <a:rPr lang="hu-HU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Ruhr West</a:t>
            </a:r>
            <a:endParaRPr sz="1200" dirty="0"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AutoNum type="arabicPeriod"/>
            </a:pPr>
            <a:r>
              <a:rPr lang="hu-HU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Julius-</a:t>
            </a:r>
            <a:r>
              <a:rPr lang="hu-HU" sz="20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Maximilians</a:t>
            </a:r>
            <a:r>
              <a:rPr lang="hu-HU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hu-HU" sz="20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Universität</a:t>
            </a:r>
            <a:r>
              <a:rPr lang="hu-HU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Würzburg</a:t>
            </a:r>
            <a:endParaRPr sz="1200" dirty="0"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AutoNum type="arabicPeriod"/>
            </a:pPr>
            <a:r>
              <a:rPr lang="hu-HU" sz="20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Universitat</a:t>
            </a:r>
            <a:r>
              <a:rPr lang="hu-HU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de Barcelona</a:t>
            </a:r>
            <a:endParaRPr sz="1200" dirty="0"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AutoNum type="arabicPeriod"/>
            </a:pPr>
            <a:r>
              <a:rPr lang="hu-HU" sz="20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Universidad</a:t>
            </a:r>
            <a:r>
              <a:rPr lang="hu-HU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hu-HU" sz="20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Salamanca</a:t>
            </a: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AutoNum type="arabicPeriod"/>
            </a:pPr>
            <a:r>
              <a:rPr lang="hu-HU" sz="20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Université</a:t>
            </a:r>
            <a:r>
              <a:rPr lang="hu-HU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hu-HU" sz="20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Montpellier</a:t>
            </a:r>
            <a:endParaRPr sz="1200" dirty="0"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AutoNum type="arabicPeriod"/>
            </a:pPr>
            <a:r>
              <a:rPr lang="hu-HU" sz="20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Université</a:t>
            </a:r>
            <a:r>
              <a:rPr lang="hu-HU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de Poitiers</a:t>
            </a:r>
            <a:endParaRPr sz="1200" dirty="0"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AutoNum type="arabicPeriod"/>
            </a:pPr>
            <a:r>
              <a:rPr lang="hu-HU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Vilnius University</a:t>
            </a:r>
            <a:endParaRPr sz="1200" dirty="0"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AutoNum type="arabicPeriod"/>
            </a:pPr>
            <a:r>
              <a:rPr lang="hu-HU" sz="20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Universidade</a:t>
            </a:r>
            <a:r>
              <a:rPr lang="hu-HU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hu-HU" sz="20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Coimbra</a:t>
            </a: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AutoNum type="arabicPeriod"/>
            </a:pPr>
            <a:r>
              <a:rPr lang="hu-HU" sz="20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Jagellonian</a:t>
            </a:r>
            <a:r>
              <a:rPr lang="hu-HU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University in </a:t>
            </a:r>
            <a:r>
              <a:rPr lang="hu-HU" sz="20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Krakow</a:t>
            </a: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AutoNum type="arabicPeriod"/>
            </a:pPr>
            <a:r>
              <a:rPr lang="hu-HU" sz="20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Alexandru</a:t>
            </a:r>
            <a:r>
              <a:rPr lang="hu-HU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hu-HU" sz="20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Ioan</a:t>
            </a:r>
            <a:r>
              <a:rPr lang="hu-HU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hu-HU" sz="20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Cuza</a:t>
            </a:r>
            <a:r>
              <a:rPr lang="hu-HU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University of </a:t>
            </a:r>
            <a:r>
              <a:rPr lang="hu-HU" sz="20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Iasi</a:t>
            </a: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AutoNum type="arabicPeriod"/>
            </a:pPr>
            <a:r>
              <a:rPr lang="hu-HU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University of Turku</a:t>
            </a:r>
            <a:endParaRPr sz="1200" dirty="0"/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AutoNum type="arabicPeriod"/>
            </a:pPr>
            <a:r>
              <a:rPr lang="hu-HU" sz="20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Åbo</a:t>
            </a:r>
            <a:r>
              <a:rPr lang="hu-HU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hu-HU" sz="2000" b="0" i="0" u="none" strike="noStrike" cap="none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Akademi</a:t>
            </a:r>
            <a:r>
              <a:rPr lang="hu-HU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University</a:t>
            </a:r>
            <a:endParaRPr sz="1200" dirty="0"/>
          </a:p>
        </p:txBody>
      </p:sp>
      <p:sp>
        <p:nvSpPr>
          <p:cNvPr id="563" name="Google Shape;563;p47"/>
          <p:cNvSpPr txBox="1"/>
          <p:nvPr/>
        </p:nvSpPr>
        <p:spPr>
          <a:xfrm>
            <a:off x="1076085" y="5793833"/>
            <a:ext cx="6002100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4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Fontos információk: 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Coimbra group infó: </a:t>
            </a:r>
            <a:r>
              <a:rPr lang="hu-HU" sz="14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https://www.coimbra-group.eu/</a:t>
            </a:r>
            <a:r>
              <a:rPr lang="hu-HU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u-HU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Pályázási kiírás: </a:t>
            </a:r>
            <a:r>
              <a:rPr lang="hu-HU" sz="14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https://www.elte.hu/erasmus/all-fields</a:t>
            </a:r>
            <a:r>
              <a:rPr lang="hu-HU"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64" name="Google Shape;564;p47" descr="coimbra group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0556" y="2107299"/>
            <a:ext cx="3449862" cy="2643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65100" cap="flat" cmpd="sng">
            <a:solidFill>
              <a:srgbClr val="12B4C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p12"/>
          <p:cNvSpPr txBox="1"/>
          <p:nvPr/>
        </p:nvSpPr>
        <p:spPr>
          <a:xfrm>
            <a:off x="7198929" y="4753170"/>
            <a:ext cx="4770843" cy="41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 b="1" i="0" u="none" strike="noStrike" cap="non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p12"/>
          <p:cNvSpPr txBox="1">
            <a:spLocks noGrp="1"/>
          </p:cNvSpPr>
          <p:nvPr>
            <p:ph type="body" idx="1"/>
          </p:nvPr>
        </p:nvSpPr>
        <p:spPr>
          <a:xfrm>
            <a:off x="1019786" y="1508024"/>
            <a:ext cx="10149300" cy="49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000"/>
              <a:buNone/>
            </a:pPr>
            <a:endParaRPr/>
          </a:p>
        </p:txBody>
      </p:sp>
      <p:sp>
        <p:nvSpPr>
          <p:cNvPr id="573" name="Google Shape;573;p12"/>
          <p:cNvSpPr txBox="1"/>
          <p:nvPr/>
        </p:nvSpPr>
        <p:spPr>
          <a:xfrm>
            <a:off x="2811897" y="169849"/>
            <a:ext cx="6147881" cy="13381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Google Shape;574;p12"/>
          <p:cNvSpPr txBox="1"/>
          <p:nvPr/>
        </p:nvSpPr>
        <p:spPr>
          <a:xfrm>
            <a:off x="3004794" y="3246691"/>
            <a:ext cx="6179271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12"/>
          <p:cNvSpPr txBox="1"/>
          <p:nvPr/>
        </p:nvSpPr>
        <p:spPr>
          <a:xfrm>
            <a:off x="5834075" y="1363801"/>
            <a:ext cx="60021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6" name="Google Shape;576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165100" cap="flat" cmpd="sng">
            <a:solidFill>
              <a:srgbClr val="12B4CA"/>
            </a:solidFill>
            <a:prstDash val="solid"/>
            <a:miter lim="8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2" name="Google Shape;692;p13"/>
          <p:cNvGrpSpPr/>
          <p:nvPr/>
        </p:nvGrpSpPr>
        <p:grpSpPr>
          <a:xfrm>
            <a:off x="3391527" y="5703825"/>
            <a:ext cx="5408948" cy="931620"/>
            <a:chOff x="6138933" y="6171036"/>
            <a:chExt cx="2912368" cy="501617"/>
          </a:xfrm>
        </p:grpSpPr>
        <p:pic>
          <p:nvPicPr>
            <p:cNvPr id="693" name="Google Shape;693;p1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138933" y="6282190"/>
              <a:ext cx="465515" cy="2793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4" name="Google Shape;694;p1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6742437" y="6286969"/>
              <a:ext cx="465515" cy="2697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5" name="Google Shape;695;p1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294301" y="6171036"/>
              <a:ext cx="1757000" cy="50161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96" name="Google Shape;696;p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65100" cap="flat" cmpd="sng">
            <a:solidFill>
              <a:srgbClr val="F6E1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97" name="Google Shape;697;p1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630538" y="461109"/>
            <a:ext cx="6752775" cy="13145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8" name="Google Shape;698;p1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258954" y="5795157"/>
            <a:ext cx="1773671" cy="7489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gyéni tervezés">
  <a:themeElements>
    <a:clrScheme name="PPK-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12850"/>
      </a:accent1>
      <a:accent2>
        <a:srgbClr val="F48741"/>
      </a:accent2>
      <a:accent3>
        <a:srgbClr val="99D4FA"/>
      </a:accent3>
      <a:accent4>
        <a:srgbClr val="D6C998"/>
      </a:accent4>
      <a:accent5>
        <a:srgbClr val="177F6E"/>
      </a:accent5>
      <a:accent6>
        <a:srgbClr val="64A70B"/>
      </a:accent6>
      <a:hlink>
        <a:srgbClr val="829BAA"/>
      </a:hlink>
      <a:folHlink>
        <a:srgbClr val="F4F12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894</Words>
  <Application>Microsoft Office PowerPoint</Application>
  <PresentationFormat>Szélesvásznú</PresentationFormat>
  <Paragraphs>178</Paragraphs>
  <Slides>15</Slides>
  <Notes>15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2</vt:i4>
      </vt:variant>
      <vt:variant>
        <vt:lpstr>Diacímek</vt:lpstr>
      </vt:variant>
      <vt:variant>
        <vt:i4>15</vt:i4>
      </vt:variant>
    </vt:vector>
  </HeadingPairs>
  <TitlesOfParts>
    <vt:vector size="21" baseType="lpstr">
      <vt:lpstr>Wingdings</vt:lpstr>
      <vt:lpstr>Calibri</vt:lpstr>
      <vt:lpstr>Arial</vt:lpstr>
      <vt:lpstr>Arial Narrow</vt:lpstr>
      <vt:lpstr>Office-téma</vt:lpstr>
      <vt:lpstr>Egyéni tervezés</vt:lpstr>
      <vt:lpstr>PowerPoint-bemutató</vt:lpstr>
      <vt:lpstr>PowerPoint-bemutató</vt:lpstr>
      <vt:lpstr>PowerPoint-bemutató</vt:lpstr>
      <vt:lpstr>PowerPoint-bemutató</vt:lpstr>
      <vt:lpstr>PowerPoint-bemutató</vt:lpstr>
      <vt:lpstr>Erasmus+</vt:lpstr>
      <vt:lpstr>Mit lehet nyerni a részképzési ösztöndíj révén?</vt:lpstr>
      <vt:lpstr>Hogyan válasszunk egyetemet?</vt:lpstr>
      <vt:lpstr>Hogyan találjunk szakmai gyakorlóhelyet?</vt:lpstr>
      <vt:lpstr>A pályázat beadása </vt:lpstr>
      <vt:lpstr>További információ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Tóth Bianka</dc:creator>
  <cp:lastModifiedBy>Dr. Erdei Luca Alexa</cp:lastModifiedBy>
  <cp:revision>2</cp:revision>
  <dcterms:created xsi:type="dcterms:W3CDTF">2019-06-21T09:44:36Z</dcterms:created>
  <dcterms:modified xsi:type="dcterms:W3CDTF">2024-09-03T14:50:41Z</dcterms:modified>
</cp:coreProperties>
</file>