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12801600" type="A3"/>
  <p:notesSz cx="6669088" cy="9820275"/>
  <p:defaultTextStyle>
    <a:defPPr>
      <a:defRPr lang="hu-H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531"/>
    <a:srgbClr val="CDE169"/>
    <a:srgbClr val="000000"/>
    <a:srgbClr val="003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>
        <p:scale>
          <a:sx n="80" d="100"/>
          <a:sy n="80" d="100"/>
        </p:scale>
        <p:origin x="1002" y="-2922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746220" y="717127"/>
            <a:ext cx="3023711" cy="1529376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71751" y="717127"/>
            <a:ext cx="8914448" cy="1529376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71752" y="4181264"/>
            <a:ext cx="5969079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800850" y="4181264"/>
            <a:ext cx="5969080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71CE-47F0-44C8-90C8-27AF6ABDE960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ép 14" descr="poszter_alap_vs06-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51928"/>
            <a:ext cx="9601200" cy="13177464"/>
          </a:xfrm>
          <a:prstGeom prst="rect">
            <a:avLst/>
          </a:prstGeom>
        </p:spPr>
      </p:pic>
      <p:sp>
        <p:nvSpPr>
          <p:cNvPr id="32" name="Ellipszis 31"/>
          <p:cNvSpPr/>
          <p:nvPr/>
        </p:nvSpPr>
        <p:spPr>
          <a:xfrm>
            <a:off x="336104" y="12161440"/>
            <a:ext cx="504056" cy="5040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4" name="AutoShape 5"/>
          <p:cNvCxnSpPr>
            <a:cxnSpLocks noChangeShapeType="1"/>
          </p:cNvCxnSpPr>
          <p:nvPr/>
        </p:nvCxnSpPr>
        <p:spPr bwMode="auto">
          <a:xfrm>
            <a:off x="0" y="668608"/>
            <a:ext cx="9601200" cy="0"/>
          </a:xfrm>
          <a:prstGeom prst="straightConnector1">
            <a:avLst/>
          </a:prstGeom>
          <a:noFill/>
          <a:ln w="28575">
            <a:solidFill>
              <a:srgbClr val="B9D5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artalom helye 12"/>
          <p:cNvSpPr txBox="1">
            <a:spLocks/>
          </p:cNvSpPr>
          <p:nvPr/>
        </p:nvSpPr>
        <p:spPr>
          <a:xfrm>
            <a:off x="308984" y="1299070"/>
            <a:ext cx="9000000" cy="10501129"/>
          </a:xfrm>
          <a:prstGeom prst="rect">
            <a:avLst/>
          </a:prstGeom>
        </p:spPr>
        <p:txBody>
          <a:bodyPr vert="horz" lIns="128016" tIns="64008" rIns="128016" bIns="64008" numCol="2" spcCol="36000" rtlCol="0">
            <a:normAutofit fontScale="92500" lnSpcReduction="10000"/>
          </a:bodyPr>
          <a:lstStyle/>
          <a:p>
            <a:pPr lvl="0" indent="-457200">
              <a:spcBef>
                <a:spcPts val="600"/>
              </a:spcBef>
              <a:spcAft>
                <a:spcPts val="600"/>
              </a:spcAft>
            </a:pPr>
            <a:r>
              <a:rPr lang="hu-HU" sz="1700" dirty="0" smtClean="0">
                <a:solidFill>
                  <a:srgbClr val="003D5B"/>
                </a:solidFill>
                <a:latin typeface="Fotogram" pitchFamily="2" charset="0"/>
              </a:rPr>
              <a:t>AZ </a:t>
            </a:r>
            <a:r>
              <a:rPr lang="hu-HU" sz="1700" dirty="0">
                <a:solidFill>
                  <a:srgbClr val="003D5B"/>
                </a:solidFill>
                <a:latin typeface="Fotogram" pitchFamily="2" charset="0"/>
              </a:rPr>
              <a:t>ÚJ TÖRVÉNYI VÁLTOZÁSOK ALAPJÁN BEKÖVETKEZETT TISZK ÁTALAKÍTÁSOK HELYZETE ÉS NYOMON KÖVETÉSE</a:t>
            </a:r>
            <a:endParaRPr lang="hu-HU" sz="1700" dirty="0">
              <a:latin typeface="Fotogram" pitchFamily="2" charset="0"/>
            </a:endParaRPr>
          </a:p>
          <a:p>
            <a:pPr algn="just"/>
            <a:r>
              <a:rPr lang="hu-HU" sz="1500" dirty="0" err="1">
                <a:latin typeface="Fotogram" pitchFamily="2" charset="0"/>
              </a:rPr>
              <a:t>Benkei</a:t>
            </a:r>
            <a:r>
              <a:rPr lang="hu-HU" sz="1500" dirty="0">
                <a:latin typeface="Fotogram" pitchFamily="2" charset="0"/>
              </a:rPr>
              <a:t> Kovács Balázs, Kereszty Orsolya, Kovács Zsuzsa, </a:t>
            </a:r>
            <a:r>
              <a:rPr lang="hu-HU" sz="1500" dirty="0" err="1">
                <a:latin typeface="Fotogram" pitchFamily="2" charset="0"/>
              </a:rPr>
              <a:t>Kraiciné</a:t>
            </a:r>
            <a:r>
              <a:rPr lang="hu-HU" sz="1500" dirty="0">
                <a:latin typeface="Fotogram" pitchFamily="2" charset="0"/>
              </a:rPr>
              <a:t> </a:t>
            </a:r>
            <a:r>
              <a:rPr lang="hu-HU" sz="1500" dirty="0" err="1">
                <a:latin typeface="Fotogram" pitchFamily="2" charset="0"/>
              </a:rPr>
              <a:t>Szokoly</a:t>
            </a:r>
            <a:r>
              <a:rPr lang="hu-HU" sz="1500" dirty="0">
                <a:latin typeface="Fotogram" pitchFamily="2" charset="0"/>
              </a:rPr>
              <a:t> Mária, </a:t>
            </a:r>
            <a:r>
              <a:rPr lang="hu-HU" sz="1500" dirty="0" err="1">
                <a:latin typeface="Fotogram" pitchFamily="2" charset="0"/>
              </a:rPr>
              <a:t>Üröginé</a:t>
            </a:r>
            <a:r>
              <a:rPr lang="hu-HU" sz="1500" dirty="0">
                <a:latin typeface="Fotogram" pitchFamily="2" charset="0"/>
              </a:rPr>
              <a:t> Ács Anikó</a:t>
            </a:r>
          </a:p>
          <a:p>
            <a:pPr algn="just"/>
            <a:r>
              <a:rPr lang="hu-HU" sz="1500" dirty="0">
                <a:latin typeface="Fotogram" pitchFamily="2" charset="0"/>
              </a:rPr>
              <a:t>fti@ppk.elte.hu</a:t>
            </a:r>
          </a:p>
          <a:p>
            <a:pPr algn="just"/>
            <a:endParaRPr lang="hu-HU" sz="1200" dirty="0" smtClean="0">
              <a:latin typeface="Fotogram" pitchFamily="2" charset="0"/>
            </a:endParaRPr>
          </a:p>
          <a:p>
            <a:pPr algn="just">
              <a:spcBef>
                <a:spcPts val="600"/>
              </a:spcBef>
            </a:pPr>
            <a:r>
              <a:rPr lang="hu-HU" sz="1500" dirty="0">
                <a:latin typeface="Fotogram" pitchFamily="2" charset="0"/>
              </a:rPr>
              <a:t>Bevezetés</a:t>
            </a:r>
          </a:p>
          <a:p>
            <a:pPr algn="just"/>
            <a:r>
              <a:rPr lang="hu-HU" sz="1300" dirty="0">
                <a:latin typeface="Fotogram" pitchFamily="2" charset="0"/>
              </a:rPr>
              <a:t>Az elmúlt évtizedben a szakképzést meghatározó törvényi számos döntő, szervezeti és tartalmi változást hozott az iskolarendszerű és iskolarendszeren kívüli szakképzés világában. Az NGM felkérésére az </a:t>
            </a:r>
            <a:r>
              <a:rPr lang="hu-HU" sz="1300" b="1" dirty="0">
                <a:latin typeface="Fotogram" pitchFamily="2" charset="0"/>
              </a:rPr>
              <a:t>ELTE FTI keretében működő Felnőtt-tanulási és tanítási Kutatócsoport </a:t>
            </a:r>
            <a:r>
              <a:rPr lang="hu-HU" sz="1300" dirty="0">
                <a:latin typeface="Fotogram" pitchFamily="2" charset="0"/>
              </a:rPr>
              <a:t>2015. szeptember 15 és november 30 között kutatást végeztek, amelynek keretében vizsgálták a Szakképzési Centrumok létrejöttét megelőző Térségi Integrált Szakképző Központok működésének eredményeit és gyengeségeit és a TISZK rendszer leépülésének okait.</a:t>
            </a:r>
          </a:p>
          <a:p>
            <a:pPr algn="just">
              <a:spcBef>
                <a:spcPts val="600"/>
              </a:spcBef>
            </a:pPr>
            <a:r>
              <a:rPr lang="hu-HU" sz="1500" dirty="0" smtClean="0">
                <a:latin typeface="Fotogram" pitchFamily="2" charset="0"/>
              </a:rPr>
              <a:t>Módszertan</a:t>
            </a:r>
            <a:endParaRPr lang="hu-HU" sz="1500" dirty="0">
              <a:latin typeface="Fotogram" pitchFamily="2" charset="0"/>
            </a:endParaRPr>
          </a:p>
          <a:p>
            <a:pPr algn="just"/>
            <a:r>
              <a:rPr lang="hu-HU" sz="1300" dirty="0">
                <a:latin typeface="Fotogram" pitchFamily="2" charset="0"/>
              </a:rPr>
              <a:t>A </a:t>
            </a:r>
            <a:r>
              <a:rPr lang="hu-HU" sz="1300" dirty="0" smtClean="0">
                <a:latin typeface="Fotogram" pitchFamily="2" charset="0"/>
              </a:rPr>
              <a:t>dokumentumelemzés </a:t>
            </a:r>
            <a:r>
              <a:rPr lang="hu-HU" sz="1300" dirty="0">
                <a:latin typeface="Fotogram" pitchFamily="2" charset="0"/>
              </a:rPr>
              <a:t>egyfelől a hazai szakirodalmak és jogszabályok alapján áttekintette a TISZK történetének gazdasági, társadalmi és politikai és jogi oldalát. A vizsgálat empirikus kutatása </a:t>
            </a:r>
            <a:r>
              <a:rPr lang="hu-HU" sz="1300" b="1" dirty="0">
                <a:latin typeface="Fotogram" pitchFamily="2" charset="0"/>
              </a:rPr>
              <a:t>online kérdőíves </a:t>
            </a:r>
            <a:r>
              <a:rPr lang="hu-HU" sz="1300" b="1" dirty="0" err="1">
                <a:latin typeface="Fotogram" pitchFamily="2" charset="0"/>
              </a:rPr>
              <a:t>mikrokutatáson</a:t>
            </a:r>
            <a:r>
              <a:rPr lang="hu-HU" sz="1300" b="1" dirty="0">
                <a:latin typeface="Fotogram" pitchFamily="2" charset="0"/>
              </a:rPr>
              <a:t> </a:t>
            </a:r>
            <a:r>
              <a:rPr lang="hu-HU" sz="1300" dirty="0">
                <a:latin typeface="Fotogram" pitchFamily="2" charset="0"/>
              </a:rPr>
              <a:t>és </a:t>
            </a:r>
            <a:r>
              <a:rPr lang="hu-HU" sz="1300" b="1" dirty="0">
                <a:latin typeface="Fotogram" pitchFamily="2" charset="0"/>
              </a:rPr>
              <a:t>öt fővel készített interjú</a:t>
            </a:r>
            <a:r>
              <a:rPr lang="hu-HU" sz="1300" dirty="0">
                <a:latin typeface="Fotogram" pitchFamily="2" charset="0"/>
              </a:rPr>
              <a:t> módszeren alapult. A kérdőíves vizsgálat mintája az NSZFH TISZK vezetők és helyetteseik adatbázisára (86 e mail cím) épített.  A kiküldött online kérdőív több mint fele, (49 db, 56,9 %) visszaérkezett. Az interjúvolt személyek kiválasztásának szempontja elsősorban a földrajzi meghatározottság volt. </a:t>
            </a:r>
          </a:p>
          <a:p>
            <a:pPr algn="just">
              <a:spcBef>
                <a:spcPts val="600"/>
              </a:spcBef>
            </a:pPr>
            <a:r>
              <a:rPr lang="hu-HU" sz="1500" dirty="0">
                <a:latin typeface="Fotogram" pitchFamily="2" charset="0"/>
              </a:rPr>
              <a:t>Hipotézisek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hu-HU" sz="1300" dirty="0">
                <a:latin typeface="Fotogram" pitchFamily="2" charset="0"/>
              </a:rPr>
              <a:t>A TISZK rendszer számos eredménye ellenére nem tudott megfelelni az alapításakor megfogalmazott céloknak és feladatoknak. Az erősségek és gyengeségek utólag </a:t>
            </a:r>
            <a:r>
              <a:rPr lang="hu-HU" sz="1300" dirty="0" smtClean="0">
                <a:latin typeface="Fotogram" pitchFamily="2" charset="0"/>
              </a:rPr>
              <a:t>feltárhatók </a:t>
            </a:r>
            <a:r>
              <a:rPr lang="hu-HU" sz="1300" dirty="0">
                <a:latin typeface="Fotogram" pitchFamily="2" charset="0"/>
              </a:rPr>
              <a:t>és tapasztalatul szolgálhatnak az új Szakképzési Centrumok működési irányainak kialakításánál.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hu-HU" sz="1300" dirty="0">
                <a:latin typeface="Fotogram" pitchFamily="2" charset="0"/>
              </a:rPr>
              <a:t>A</a:t>
            </a:r>
            <a:r>
              <a:rPr lang="en-US" sz="1300" dirty="0">
                <a:latin typeface="Fotogram" pitchFamily="2" charset="0"/>
              </a:rPr>
              <a:t> </a:t>
            </a:r>
            <a:r>
              <a:rPr lang="en-US" sz="1300" dirty="0" err="1">
                <a:latin typeface="Fotogram" pitchFamily="2" charset="0"/>
              </a:rPr>
              <a:t>leépül</a:t>
            </a:r>
            <a:r>
              <a:rPr lang="hu-HU" sz="1300" dirty="0">
                <a:latin typeface="Fotogram" pitchFamily="2" charset="0"/>
              </a:rPr>
              <a:t>ő TISZK rendszer és az új Szakképzési Centrum rendszer cél és feladatrendszere nem mindenben feleltethető meg egymásnak. </a:t>
            </a:r>
          </a:p>
          <a:p>
            <a:pPr algn="just">
              <a:spcBef>
                <a:spcPts val="600"/>
              </a:spcBef>
            </a:pPr>
            <a:r>
              <a:rPr lang="hu-HU" sz="1500" dirty="0">
                <a:latin typeface="Fotogram" pitchFamily="2" charset="0"/>
              </a:rPr>
              <a:t>Eredmények</a:t>
            </a:r>
          </a:p>
          <a:p>
            <a:pPr algn="just"/>
            <a:r>
              <a:rPr lang="hu-HU" sz="1300" b="1" dirty="0">
                <a:latin typeface="Fotogram" pitchFamily="2" charset="0"/>
              </a:rPr>
              <a:t>A vizsgálat 1. sz. hipotézisét mindhárom módszerrel kapott eredmény igazolta</a:t>
            </a:r>
            <a:r>
              <a:rPr lang="hu-HU" sz="1300" dirty="0">
                <a:latin typeface="Fotogram" pitchFamily="2" charset="0"/>
              </a:rPr>
              <a:t>. A TISZK-</a:t>
            </a:r>
            <a:r>
              <a:rPr lang="hu-HU" sz="1300" dirty="0" err="1">
                <a:latin typeface="Fotogram" pitchFamily="2" charset="0"/>
              </a:rPr>
              <a:t>hez</a:t>
            </a:r>
            <a:r>
              <a:rPr lang="hu-HU" sz="1300" dirty="0">
                <a:latin typeface="Fotogram" pitchFamily="2" charset="0"/>
              </a:rPr>
              <a:t> tartozó szervezetek – a fenntartók körének vegyes volta, a szervezetek nagysága, profilja, múltja alapján -nagyon eltérőek voltak, ezért a párhuzamosságok megszüntetésére, a humánerőforrás jobb kihasználására, a gazdasággal való szoros együttműködésre vonatkozó feladatok megvalósítása nem volt összehasonlítható. Alacsony volt a rendszer költséghatékonysága, nem voltak világosak az érdekviszonyok. </a:t>
            </a:r>
            <a:r>
              <a:rPr lang="en-US" sz="1300" dirty="0" err="1">
                <a:latin typeface="Fotogram" pitchFamily="2" charset="0"/>
              </a:rPr>
              <a:t>Ugyanakkor</a:t>
            </a:r>
            <a:r>
              <a:rPr lang="en-US" sz="1300" dirty="0">
                <a:latin typeface="Fotogram" pitchFamily="2" charset="0"/>
              </a:rPr>
              <a:t> el</a:t>
            </a:r>
            <a:r>
              <a:rPr lang="hu-HU" sz="1300" dirty="0" err="1">
                <a:latin typeface="Fotogram" pitchFamily="2" charset="0"/>
              </a:rPr>
              <a:t>őrelépés</a:t>
            </a:r>
            <a:r>
              <a:rPr lang="hu-HU" sz="1300" dirty="0">
                <a:latin typeface="Fotogram" pitchFamily="2" charset="0"/>
              </a:rPr>
              <a:t> történt az integráció, a párhuzamosságok megszüntetése, a gyakorlati képzés korszerűsítése területén, de az intézmények sokfélesége miatt ez intézményenként és szakterületenként különbözőképpen és eltérő mértékben realizálódott. A megkérdezettek válaszai szerint indokolt volt a szakképzési rendszer 2015. évi átalakítása, mert nem volt hatékony a </a:t>
            </a:r>
            <a:r>
              <a:rPr lang="hu-HU" sz="1300" dirty="0" smtClean="0">
                <a:latin typeface="Fotogram" pitchFamily="2" charset="0"/>
              </a:rPr>
              <a:t>működése.</a:t>
            </a:r>
            <a:endParaRPr lang="hu-HU" sz="1300" dirty="0">
              <a:latin typeface="Fotogram" pitchFamily="2" charset="0"/>
            </a:endParaRPr>
          </a:p>
          <a:p>
            <a:pPr algn="just"/>
            <a:endParaRPr lang="hu-HU" sz="1400" dirty="0" smtClean="0">
              <a:latin typeface="Fotogram" pitchFamily="2" charset="0"/>
            </a:endParaRPr>
          </a:p>
          <a:p>
            <a:pPr algn="just"/>
            <a:endParaRPr lang="hu-HU" sz="1400" dirty="0">
              <a:latin typeface="Fotogram" pitchFamily="2" charset="0"/>
            </a:endParaRPr>
          </a:p>
          <a:p>
            <a:pPr algn="just"/>
            <a:endParaRPr lang="hu-HU" sz="1400" dirty="0">
              <a:latin typeface="Fotogram" pitchFamily="2" charset="0"/>
            </a:endParaRPr>
          </a:p>
          <a:p>
            <a:pPr algn="just"/>
            <a:endParaRPr lang="hu-HU" sz="1400" dirty="0">
              <a:latin typeface="Fotogram" pitchFamily="2" charset="0"/>
            </a:endParaRPr>
          </a:p>
          <a:p>
            <a:pPr algn="just"/>
            <a:endParaRPr lang="hu-HU" sz="1400" dirty="0">
              <a:latin typeface="Fotogram" pitchFamily="2" charset="0"/>
            </a:endParaRPr>
          </a:p>
          <a:p>
            <a:pPr algn="just"/>
            <a:endParaRPr lang="hu-HU" sz="1400" dirty="0">
              <a:latin typeface="Fotogram" pitchFamily="2" charset="0"/>
            </a:endParaRPr>
          </a:p>
          <a:p>
            <a:pPr algn="just"/>
            <a:endParaRPr lang="hu-HU" sz="1400" dirty="0">
              <a:latin typeface="Fotogram" pitchFamily="2" charset="0"/>
            </a:endParaRPr>
          </a:p>
          <a:p>
            <a:pPr algn="just"/>
            <a:endParaRPr lang="hu-HU" sz="1400" dirty="0">
              <a:latin typeface="Fotogram" pitchFamily="2" charset="0"/>
            </a:endParaRPr>
          </a:p>
          <a:p>
            <a:pPr algn="just"/>
            <a:endParaRPr lang="hu-HU" sz="1400" dirty="0">
              <a:latin typeface="Fotogram" pitchFamily="2" charset="0"/>
            </a:endParaRPr>
          </a:p>
          <a:p>
            <a:pPr algn="just"/>
            <a:endParaRPr lang="hu-HU" sz="1400" dirty="0" smtClean="0">
              <a:latin typeface="Fotogram" pitchFamily="2" charset="0"/>
            </a:endParaRPr>
          </a:p>
          <a:p>
            <a:pPr algn="just"/>
            <a:endParaRPr lang="hu-HU" sz="1400" dirty="0">
              <a:latin typeface="Fotogram" pitchFamily="2" charset="0"/>
            </a:endParaRPr>
          </a:p>
          <a:p>
            <a:pPr algn="just"/>
            <a:endParaRPr lang="hu-HU" sz="1400" dirty="0">
              <a:latin typeface="Fotogram" pitchFamily="2" charset="0"/>
            </a:endParaRPr>
          </a:p>
          <a:p>
            <a:pPr algn="just"/>
            <a:endParaRPr lang="hu-HU" sz="1400" dirty="0">
              <a:latin typeface="Fotogram" pitchFamily="2" charset="0"/>
            </a:endParaRPr>
          </a:p>
          <a:p>
            <a:pPr algn="just"/>
            <a:endParaRPr lang="hu-HU" sz="1400" dirty="0">
              <a:latin typeface="Fotogram" pitchFamily="2" charset="0"/>
            </a:endParaRPr>
          </a:p>
          <a:p>
            <a:pPr algn="just"/>
            <a:endParaRPr lang="hu-HU" sz="1400" dirty="0" smtClean="0">
              <a:latin typeface="Fotogram" pitchFamily="2" charset="0"/>
            </a:endParaRPr>
          </a:p>
          <a:p>
            <a:pPr algn="just"/>
            <a:endParaRPr lang="hu-HU" sz="1400" dirty="0">
              <a:latin typeface="Fotogram" pitchFamily="2" charset="0"/>
            </a:endParaRPr>
          </a:p>
          <a:p>
            <a:pPr algn="just"/>
            <a:endParaRPr lang="hu-HU" sz="1400" dirty="0" smtClean="0">
              <a:latin typeface="Fotogram" pitchFamily="2" charset="0"/>
            </a:endParaRPr>
          </a:p>
          <a:p>
            <a:pPr algn="just"/>
            <a:endParaRPr lang="hu-HU" sz="1400" dirty="0">
              <a:latin typeface="Fotogram" pitchFamily="2" charset="0"/>
            </a:endParaRPr>
          </a:p>
          <a:p>
            <a:pPr algn="just"/>
            <a:endParaRPr lang="hu-HU" sz="1400" dirty="0" smtClean="0">
              <a:latin typeface="Fotogram" pitchFamily="2" charset="0"/>
            </a:endParaRPr>
          </a:p>
          <a:p>
            <a:pPr algn="just"/>
            <a:endParaRPr lang="hu-HU" sz="1400" dirty="0">
              <a:latin typeface="Fotogram" pitchFamily="2" charset="0"/>
            </a:endParaRPr>
          </a:p>
          <a:p>
            <a:pPr algn="just"/>
            <a:endParaRPr lang="hu-HU" sz="1400" dirty="0" smtClean="0">
              <a:latin typeface="Fotogram" pitchFamily="2" charset="0"/>
            </a:endParaRPr>
          </a:p>
          <a:p>
            <a:pPr algn="just"/>
            <a:endParaRPr lang="hu-HU" sz="1300" dirty="0" smtClean="0">
              <a:latin typeface="Fotogram" pitchFamily="2" charset="0"/>
            </a:endParaRPr>
          </a:p>
          <a:p>
            <a:pPr algn="just"/>
            <a:endParaRPr lang="hu-HU" sz="1300" dirty="0" smtClean="0">
              <a:latin typeface="Fotogram" pitchFamily="2" charset="0"/>
            </a:endParaRPr>
          </a:p>
          <a:p>
            <a:pPr algn="just"/>
            <a:r>
              <a:rPr lang="hu-HU" sz="1300" dirty="0" smtClean="0">
                <a:latin typeface="Fotogram" pitchFamily="2" charset="0"/>
              </a:rPr>
              <a:t>Az </a:t>
            </a:r>
            <a:r>
              <a:rPr lang="hu-HU" sz="1300" dirty="0">
                <a:latin typeface="Fotogram" pitchFamily="2" charset="0"/>
              </a:rPr>
              <a:t>eredmények elmaradásának oka elsősorban az volt, hogy TISZK rendszer létrehozásakor a jogi, a szervezeti és a működési szabályozás részleteiben nem volt kellően </a:t>
            </a:r>
            <a:r>
              <a:rPr lang="hu-HU" sz="1300" dirty="0" err="1">
                <a:latin typeface="Fotogram" pitchFamily="2" charset="0"/>
              </a:rPr>
              <a:t>kidolgozott,a</a:t>
            </a:r>
            <a:r>
              <a:rPr lang="hu-HU" sz="1300" dirty="0">
                <a:latin typeface="Fotogram" pitchFamily="2" charset="0"/>
              </a:rPr>
              <a:t> projektfinanszírozás és a menet közben hozott számos jogszabályi változás hektikussá tette a szervezetek működését. </a:t>
            </a:r>
          </a:p>
          <a:p>
            <a:pPr algn="just"/>
            <a:r>
              <a:rPr lang="hu-HU" sz="1300" dirty="0">
                <a:latin typeface="Fotogram" pitchFamily="2" charset="0"/>
              </a:rPr>
              <a:t>A második hipotézisére irányuló vizsgálat, a vizsgálat során érdemben nem volt vizsgálható, mert a 2015. július 15-én nyilvánosságra hozott változásokat részleteiben kifejtő jogszabályi és tájékoztatási hivatalos dokumentumok érdemben nem álltak rendelkezésre. </a:t>
            </a:r>
            <a:endParaRPr lang="hu-HU" sz="1400" dirty="0">
              <a:latin typeface="Fotogram" pitchFamily="2" charset="0"/>
            </a:endParaRPr>
          </a:p>
          <a:p>
            <a:pPr algn="just">
              <a:spcBef>
                <a:spcPts val="600"/>
              </a:spcBef>
            </a:pPr>
            <a:r>
              <a:rPr lang="hu-HU" sz="1500" dirty="0">
                <a:latin typeface="Fotogram" pitchFamily="2" charset="0"/>
              </a:rPr>
              <a:t>A kutatás hasznosulása</a:t>
            </a:r>
          </a:p>
          <a:p>
            <a:pPr algn="just"/>
            <a:r>
              <a:rPr lang="hu-HU" sz="1300" dirty="0">
                <a:latin typeface="Fotogram" pitchFamily="2" charset="0"/>
              </a:rPr>
              <a:t>A TISZK rendszer működésének elemzése </a:t>
            </a:r>
            <a:r>
              <a:rPr lang="hu-HU" sz="1300" b="1" dirty="0">
                <a:latin typeface="Fotogram" pitchFamily="2" charset="0"/>
              </a:rPr>
              <a:t>alapján a tanulmány feltárta a széttagolt TISZK rendszer erősségeit és gyengeségeit s ennek alapján átfogó javaslatokat tett az NGM és a szakképző szervezetek számára az új, centralizált Szakképzési Centrum </a:t>
            </a:r>
            <a:r>
              <a:rPr lang="hu-HU" sz="1300" dirty="0">
                <a:latin typeface="Fotogram" pitchFamily="2" charset="0"/>
              </a:rPr>
              <a:t>rendszer működési elveinek és gyakorlatának kialakítására. Ennek középpontjában a partnerkapcsolatokra épülő, átlátható működés, a pályaorientáció és pályaalkalmasság vizsgálatának és a munkaalapú tanulásnak a középpontban állítása és a képzésben érintett szakemberek pedagógiai-andragógiai felkészültségének emelése állt. </a:t>
            </a:r>
          </a:p>
          <a:p>
            <a:pPr algn="just">
              <a:spcBef>
                <a:spcPts val="1200"/>
              </a:spcBef>
            </a:pPr>
            <a:r>
              <a:rPr lang="hu-HU" sz="1500" dirty="0">
                <a:latin typeface="Fotogram" pitchFamily="2" charset="0"/>
              </a:rPr>
              <a:t>Felhasznált </a:t>
            </a:r>
            <a:r>
              <a:rPr lang="hu-HU" sz="1500" dirty="0" smtClean="0">
                <a:latin typeface="Fotogram" pitchFamily="2" charset="0"/>
              </a:rPr>
              <a:t>irodalom</a:t>
            </a:r>
            <a:endParaRPr lang="hu-HU" sz="1500" dirty="0">
              <a:latin typeface="Fotogram" pitchFamily="2" charset="0"/>
            </a:endParaRPr>
          </a:p>
          <a:p>
            <a:pPr algn="just"/>
            <a:r>
              <a:rPr lang="hu-HU" sz="1300" dirty="0">
                <a:latin typeface="Fotogram" pitchFamily="2" charset="0"/>
              </a:rPr>
              <a:t>Pap Anna (2017): Szakképzési centrumok az oktatáspolitika tükrében In: A felnőttek tanulásának</a:t>
            </a:r>
          </a:p>
          <a:p>
            <a:pPr algn="just"/>
            <a:r>
              <a:rPr lang="hu-HU" sz="1300" dirty="0">
                <a:latin typeface="Fotogram" pitchFamily="2" charset="0"/>
              </a:rPr>
              <a:t>és képzésének meghatározó trendjei Tanulmányok </a:t>
            </a:r>
            <a:r>
              <a:rPr lang="hu-HU" sz="1300" dirty="0" err="1">
                <a:latin typeface="Fotogram" pitchFamily="2" charset="0"/>
              </a:rPr>
              <a:t>Szerk</a:t>
            </a:r>
            <a:r>
              <a:rPr lang="hu-HU" sz="1300" dirty="0">
                <a:latin typeface="Fotogram" pitchFamily="2" charset="0"/>
              </a:rPr>
              <a:t>.: Kereszty Orsolya, Kovács Zsuzsa, </a:t>
            </a:r>
            <a:r>
              <a:rPr lang="hu-HU" sz="1300" dirty="0" err="1">
                <a:latin typeface="Fotogram" pitchFamily="2" charset="0"/>
              </a:rPr>
              <a:t>Kraiciné</a:t>
            </a:r>
            <a:r>
              <a:rPr lang="hu-HU" sz="1300" dirty="0">
                <a:latin typeface="Fotogram" pitchFamily="2" charset="0"/>
              </a:rPr>
              <a:t> </a:t>
            </a:r>
            <a:r>
              <a:rPr lang="hu-HU" sz="1300" dirty="0" err="1">
                <a:latin typeface="Fotogram" pitchFamily="2" charset="0"/>
              </a:rPr>
              <a:t>Szokoly</a:t>
            </a:r>
            <a:r>
              <a:rPr lang="hu-HU" sz="1300" dirty="0">
                <a:latin typeface="Fotogram" pitchFamily="2" charset="0"/>
              </a:rPr>
              <a:t> Mária ELTE Eötvös Kiadó</a:t>
            </a:r>
          </a:p>
          <a:p>
            <a:pPr algn="just"/>
            <a:r>
              <a:rPr lang="hu-HU" sz="1300" dirty="0">
                <a:latin typeface="Fotogram" pitchFamily="2" charset="0"/>
              </a:rPr>
              <a:t>Kereszty Orsolya – Kovács Zsuzsa (2016): Oktatók- és képzők szakmai tanulása és fejlesztése a munkahelyi tanulás kontextusában In: A felnőttképzésről három generáció nézőpontjából MPT és ELTE PPK</a:t>
            </a:r>
            <a:br>
              <a:rPr lang="hu-HU" sz="1300" dirty="0">
                <a:latin typeface="Fotogram" pitchFamily="2" charset="0"/>
              </a:rPr>
            </a:br>
            <a:r>
              <a:rPr lang="hu-HU" sz="1300" dirty="0">
                <a:latin typeface="Fotogram" pitchFamily="2" charset="0"/>
              </a:rPr>
              <a:t>120/2015. (V. 21.) Korm. rendelet</a:t>
            </a:r>
          </a:p>
          <a:p>
            <a:pPr algn="just"/>
            <a:r>
              <a:rPr lang="hu-HU" sz="1300" dirty="0">
                <a:latin typeface="Fotogram" pitchFamily="2" charset="0"/>
              </a:rPr>
              <a:t>146/2015. </a:t>
            </a:r>
            <a:r>
              <a:rPr lang="hu-HU" sz="1300" dirty="0" smtClean="0">
                <a:latin typeface="Fotogram" pitchFamily="2" charset="0"/>
              </a:rPr>
              <a:t>(VI</a:t>
            </a:r>
            <a:r>
              <a:rPr lang="hu-HU" sz="1300" dirty="0">
                <a:latin typeface="Fotogram" pitchFamily="2" charset="0"/>
              </a:rPr>
              <a:t>. 12.) Korm. </a:t>
            </a:r>
            <a:r>
              <a:rPr lang="hu-HU" sz="1300" dirty="0" smtClean="0">
                <a:latin typeface="Fotogram" pitchFamily="2" charset="0"/>
              </a:rPr>
              <a:t>Rendelet</a:t>
            </a:r>
          </a:p>
          <a:p>
            <a:pPr algn="just"/>
            <a:endParaRPr lang="hu-HU" sz="1300" dirty="0">
              <a:latin typeface="Fotogram" pitchFamily="2" charset="0"/>
            </a:endParaRPr>
          </a:p>
        </p:txBody>
      </p:sp>
      <p:sp>
        <p:nvSpPr>
          <p:cNvPr id="27" name="Cím 26"/>
          <p:cNvSpPr>
            <a:spLocks noGrp="1"/>
          </p:cNvSpPr>
          <p:nvPr>
            <p:ph type="title"/>
          </p:nvPr>
        </p:nvSpPr>
        <p:spPr>
          <a:xfrm>
            <a:off x="1848272" y="208112"/>
            <a:ext cx="7056784" cy="360040"/>
          </a:xfrm>
          <a:noFill/>
        </p:spPr>
        <p:txBody>
          <a:bodyPr>
            <a:noAutofit/>
          </a:bodyPr>
          <a:lstStyle/>
          <a:p>
            <a:r>
              <a:rPr lang="hu-HU" sz="2000" dirty="0">
                <a:solidFill>
                  <a:schemeClr val="bg1"/>
                </a:solidFill>
                <a:latin typeface="Fotogram" pitchFamily="2" charset="0"/>
              </a:rPr>
              <a:t>AZ ÚJ TÖRVÉNYI VÁLTOZÁSOK ALAPJÁN BEKÖVETKEZETT TISZK ÁTALAKÍTÁSOK HELYZETE ÉS NYOMON KÖVETÉSE</a:t>
            </a:r>
            <a:br>
              <a:rPr lang="hu-HU" sz="2000" dirty="0">
                <a:solidFill>
                  <a:schemeClr val="bg1"/>
                </a:solidFill>
                <a:latin typeface="Fotogram" pitchFamily="2" charset="0"/>
              </a:rPr>
            </a:br>
            <a:endParaRPr lang="hu-HU" sz="2000" dirty="0">
              <a:solidFill>
                <a:schemeClr val="bg1"/>
              </a:solidFill>
              <a:latin typeface="Fotogram" pitchFamily="2" charset="0"/>
            </a:endParaRPr>
          </a:p>
        </p:txBody>
      </p:sp>
      <p:cxnSp>
        <p:nvCxnSpPr>
          <p:cNvPr id="40" name="AutoShape 5"/>
          <p:cNvCxnSpPr>
            <a:cxnSpLocks noChangeShapeType="1"/>
          </p:cNvCxnSpPr>
          <p:nvPr/>
        </p:nvCxnSpPr>
        <p:spPr bwMode="auto">
          <a:xfrm>
            <a:off x="0" y="11945416"/>
            <a:ext cx="9601200" cy="0"/>
          </a:xfrm>
          <a:prstGeom prst="straightConnector1">
            <a:avLst/>
          </a:prstGeom>
          <a:noFill/>
          <a:ln w="38100">
            <a:solidFill>
              <a:srgbClr val="003D5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5"/>
          <p:cNvCxnSpPr>
            <a:cxnSpLocks noChangeShapeType="1"/>
          </p:cNvCxnSpPr>
          <p:nvPr/>
        </p:nvCxnSpPr>
        <p:spPr bwMode="auto">
          <a:xfrm>
            <a:off x="0" y="740616"/>
            <a:ext cx="9601200" cy="0"/>
          </a:xfrm>
          <a:prstGeom prst="straightConnector1">
            <a:avLst/>
          </a:prstGeom>
          <a:ln>
            <a:solidFill>
              <a:srgbClr val="003D5B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3" name="Kép 32" descr="elte_ppk_verzio_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6104" y="12148859"/>
            <a:ext cx="5960376" cy="516637"/>
          </a:xfrm>
          <a:prstGeom prst="rect">
            <a:avLst/>
          </a:prstGeom>
        </p:spPr>
      </p:pic>
      <p:sp>
        <p:nvSpPr>
          <p:cNvPr id="16" name="Szövegdoboz 15"/>
          <p:cNvSpPr txBox="1"/>
          <p:nvPr/>
        </p:nvSpPr>
        <p:spPr>
          <a:xfrm>
            <a:off x="1884276" y="868184"/>
            <a:ext cx="7272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050" dirty="0">
                <a:latin typeface="Fotogram" pitchFamily="2" charset="0"/>
              </a:rPr>
              <a:t>A kutatás az NGM felkérésre az NFA KA 3/2013 KÓDSZÁMÚ „JAVASLAT SZAKKÉPZÉSI ÉS FELNŐTTKÉPZÉSI KUTATÁSOK TÁMOGATÁSÁRA</a:t>
            </a:r>
            <a:r>
              <a:rPr lang="hu-HU" sz="1050" dirty="0" smtClean="0">
                <a:latin typeface="Fotogram" pitchFamily="2" charset="0"/>
              </a:rPr>
              <a:t>” c</a:t>
            </a:r>
            <a:r>
              <a:rPr lang="hu-HU" sz="1050" dirty="0">
                <a:latin typeface="Fotogram" pitchFamily="2" charset="0"/>
              </a:rPr>
              <a:t>. projekt finanszírozásában történt.</a:t>
            </a:r>
            <a:endParaRPr lang="hu-HU" sz="1050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967492"/>
              </p:ext>
            </p:extLst>
          </p:nvPr>
        </p:nvGraphicFramePr>
        <p:xfrm>
          <a:off x="4800600" y="1546856"/>
          <a:ext cx="4341133" cy="1252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4592">
                  <a:extLst>
                    <a:ext uri="{9D8B030D-6E8A-4147-A177-3AD203B41FA5}">
                      <a16:colId xmlns:a16="http://schemas.microsoft.com/office/drawing/2014/main" val="2688019876"/>
                    </a:ext>
                  </a:extLst>
                </a:gridCol>
                <a:gridCol w="1025753">
                  <a:extLst>
                    <a:ext uri="{9D8B030D-6E8A-4147-A177-3AD203B41FA5}">
                      <a16:colId xmlns:a16="http://schemas.microsoft.com/office/drawing/2014/main" val="1388254877"/>
                    </a:ext>
                  </a:extLst>
                </a:gridCol>
                <a:gridCol w="755394">
                  <a:extLst>
                    <a:ext uri="{9D8B030D-6E8A-4147-A177-3AD203B41FA5}">
                      <a16:colId xmlns:a16="http://schemas.microsoft.com/office/drawing/2014/main" val="1719283743"/>
                    </a:ext>
                  </a:extLst>
                </a:gridCol>
                <a:gridCol w="755394">
                  <a:extLst>
                    <a:ext uri="{9D8B030D-6E8A-4147-A177-3AD203B41FA5}">
                      <a16:colId xmlns:a16="http://schemas.microsoft.com/office/drawing/2014/main" val="3917229545"/>
                    </a:ext>
                  </a:extLst>
                </a:gridCol>
              </a:tblGrid>
              <a:tr h="208692">
                <a:tc gridSpan="2"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CDE16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fő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CDE169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%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CDE1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886046"/>
                  </a:ext>
                </a:extLst>
              </a:tr>
              <a:tr h="208692">
                <a:tc rowSpan="5"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Indokoltnak tartotta-e a TISZK rendszer kialakításakor a szakképzés rendszerének átalakítását?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DE169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igen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DE169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35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DE169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71,4%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DE1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428731"/>
                  </a:ext>
                </a:extLst>
              </a:tr>
              <a:tr h="20869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nem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DE169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8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DE169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16,3%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DE1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271866"/>
                  </a:ext>
                </a:extLst>
              </a:tr>
              <a:tr h="20869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nem tudja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DE169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3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DE169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6,1%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DE1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422295"/>
                  </a:ext>
                </a:extLst>
              </a:tr>
              <a:tr h="20869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nem válaszol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DE169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3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DE169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6,1%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DE1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486880"/>
                  </a:ext>
                </a:extLst>
              </a:tr>
              <a:tr h="20869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Összesen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DE169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49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DE169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100,0%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DE1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933250"/>
                  </a:ext>
                </a:extLst>
              </a:tr>
            </a:tbl>
          </a:graphicData>
        </a:graphic>
      </p:graphicFrame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042203"/>
              </p:ext>
            </p:extLst>
          </p:nvPr>
        </p:nvGraphicFramePr>
        <p:xfrm>
          <a:off x="4815951" y="3009425"/>
          <a:ext cx="4341133" cy="1574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5448">
                  <a:extLst>
                    <a:ext uri="{9D8B030D-6E8A-4147-A177-3AD203B41FA5}">
                      <a16:colId xmlns:a16="http://schemas.microsoft.com/office/drawing/2014/main" val="296643590"/>
                    </a:ext>
                  </a:extLst>
                </a:gridCol>
                <a:gridCol w="1025407">
                  <a:extLst>
                    <a:ext uri="{9D8B030D-6E8A-4147-A177-3AD203B41FA5}">
                      <a16:colId xmlns:a16="http://schemas.microsoft.com/office/drawing/2014/main" val="288449875"/>
                    </a:ext>
                  </a:extLst>
                </a:gridCol>
                <a:gridCol w="755139">
                  <a:extLst>
                    <a:ext uri="{9D8B030D-6E8A-4147-A177-3AD203B41FA5}">
                      <a16:colId xmlns:a16="http://schemas.microsoft.com/office/drawing/2014/main" val="1127833078"/>
                    </a:ext>
                  </a:extLst>
                </a:gridCol>
                <a:gridCol w="755139">
                  <a:extLst>
                    <a:ext uri="{9D8B030D-6E8A-4147-A177-3AD203B41FA5}">
                      <a16:colId xmlns:a16="http://schemas.microsoft.com/office/drawing/2014/main" val="1263808539"/>
                    </a:ext>
                  </a:extLst>
                </a:gridCol>
              </a:tblGrid>
              <a:tr h="224985">
                <a:tc gridSpan="2"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B9D5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fő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B9D53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%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B9D5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06095"/>
                  </a:ext>
                </a:extLst>
              </a:tr>
              <a:tr h="224985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Hatékonynak találta-e a TISZK-</a:t>
                      </a:r>
                      <a:r>
                        <a:rPr lang="hu-HU" sz="1000" dirty="0" err="1">
                          <a:effectLst/>
                        </a:rPr>
                        <a:t>ek</a:t>
                      </a:r>
                      <a:r>
                        <a:rPr lang="hu-HU" sz="1000" dirty="0">
                          <a:effectLst/>
                        </a:rPr>
                        <a:t> szakmai működését?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igen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9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18,4%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278546"/>
                  </a:ext>
                </a:extLst>
              </a:tr>
              <a:tr h="22498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nem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16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32,7%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707772"/>
                  </a:ext>
                </a:extLst>
              </a:tr>
              <a:tr h="22498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nem tudja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2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4,1%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726925"/>
                  </a:ext>
                </a:extLst>
              </a:tr>
              <a:tr h="22498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nem válaszol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2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4,1%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105215"/>
                  </a:ext>
                </a:extLst>
              </a:tr>
              <a:tr h="22498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részben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20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40,8%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792985"/>
                  </a:ext>
                </a:extLst>
              </a:tr>
              <a:tr h="22498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Összesen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>
                          <a:effectLst/>
                        </a:rPr>
                        <a:t>49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hu-HU" sz="1000" dirty="0">
                          <a:effectLst/>
                        </a:rPr>
                        <a:t>100,0%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B9D5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248642"/>
                  </a:ext>
                </a:extLst>
              </a:tr>
            </a:tbl>
          </a:graphicData>
        </a:graphic>
      </p:graphicFrame>
      <p:pic>
        <p:nvPicPr>
          <p:cNvPr id="17" name="Kép 16" descr="KÃ©ptalÃ¡lat a kÃ¶vetkezÅre: âTISZKâ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454" y="10639565"/>
            <a:ext cx="4048125" cy="124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687</Words>
  <Application>Microsoft Office PowerPoint</Application>
  <PresentationFormat>A3 (297x420 mm)</PresentationFormat>
  <Paragraphs>88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Fotogram</vt:lpstr>
      <vt:lpstr>Lucida Sans Unicode</vt:lpstr>
      <vt:lpstr>Times New Roman</vt:lpstr>
      <vt:lpstr>Office-téma</vt:lpstr>
      <vt:lpstr>AZ ÚJ TÖRVÉNYI VÁLTOZÁSOK ALAPJÁN BEKÖVETKEZETT TISZK ÁTALAKÍTÁSOK HELYZETE ÉS NYOMON KÖVETÉSE </vt:lpstr>
    </vt:vector>
  </TitlesOfParts>
  <Company>NKE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orboka</dc:creator>
  <cp:lastModifiedBy>User</cp:lastModifiedBy>
  <cp:revision>164</cp:revision>
  <dcterms:created xsi:type="dcterms:W3CDTF">2014-04-16T09:26:52Z</dcterms:created>
  <dcterms:modified xsi:type="dcterms:W3CDTF">2019-01-23T21:30:13Z</dcterms:modified>
</cp:coreProperties>
</file>