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7" r:id="rId4"/>
    <p:sldId id="274" r:id="rId5"/>
    <p:sldId id="278" r:id="rId6"/>
    <p:sldId id="276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70B"/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114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55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2C39806-BB1D-8F56-1BD4-E8FD84A886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C5BF43A-04E9-CC17-BD51-B26CC338B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71E59-BB6D-9C41-A61C-2D524682E115}" type="datetimeFigureOut">
              <a:rPr lang="hu-HU" smtClean="0"/>
              <a:t>2023. 05. 23.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E5719-5CA3-B83A-6AB2-CC9AF2C948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441738D-8521-5BCA-A098-BEAAADEBC9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7E85-FAC5-AA44-BBE8-3A2E745EC5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843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A393B-998D-3C45-ACA4-5C51E3A83922}" type="datetimeFigureOut">
              <a:rPr lang="hu-HU" smtClean="0"/>
              <a:t>2023. 05. 23.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25AA-5A0B-7648-B33A-37E9A013F97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87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E242075B-CEC3-0D12-6F4D-D81C3536A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Szöveg helye 10">
            <a:extLst>
              <a:ext uri="{FF2B5EF4-FFF2-40B4-BE49-F238E27FC236}">
                <a16:creationId xmlns:a16="http://schemas.microsoft.com/office/drawing/2014/main" id="{831FA102-844C-755E-D247-CB3718711D4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23900" y="2282671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rgbClr val="012863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CÍME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DF9D8FEB-E57B-5F73-ADA2-8D7B7485DFAF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23900" y="3308057"/>
            <a:ext cx="10744200" cy="8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rgbClr val="01285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Prezentáció alcíme</a:t>
            </a:r>
          </a:p>
        </p:txBody>
      </p:sp>
      <p:sp>
        <p:nvSpPr>
          <p:cNvPr id="7" name="Szöveg helye 10">
            <a:extLst>
              <a:ext uri="{FF2B5EF4-FFF2-40B4-BE49-F238E27FC236}">
                <a16:creationId xmlns:a16="http://schemas.microsoft.com/office/drawing/2014/main" id="{605BC215-EB6B-138C-D66F-E7064E16F2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467717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rgbClr val="64A70B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8" name="Szöveg helye 10">
            <a:extLst>
              <a:ext uri="{FF2B5EF4-FFF2-40B4-BE49-F238E27FC236}">
                <a16:creationId xmlns:a16="http://schemas.microsoft.com/office/drawing/2014/main" id="{2A598985-FDB3-7140-588C-68FBF5A82B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147216"/>
            <a:ext cx="10744200" cy="5301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64A70B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91323EAC-BA77-33AC-53B7-F24EA909AB2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64A70B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jléc nélküli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783772"/>
            <a:ext cx="3212591" cy="4856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5" name="Kép helye 2">
            <a:extLst>
              <a:ext uri="{FF2B5EF4-FFF2-40B4-BE49-F238E27FC236}">
                <a16:creationId xmlns:a16="http://schemas.microsoft.com/office/drawing/2014/main" id="{2C47F593-12DF-2A31-23C8-6C81A6926BC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337483" y="771626"/>
            <a:ext cx="7016316" cy="4868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grpSp>
        <p:nvGrpSpPr>
          <p:cNvPr id="2" name="Csoportba foglalás 1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3" name="Kép 2">
              <a:extLst>
                <a:ext uri="{FF2B5EF4-FFF2-40B4-BE49-F238E27FC236}">
                  <a16:creationId xmlns:a16="http://schemas.microsoft.com/office/drawing/2014/main" id="{73FA0167-4198-CBF5-C0CF-14ADB39D8A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6" name="Téglalap 5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0451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áblázat helye 5">
            <a:extLst>
              <a:ext uri="{FF2B5EF4-FFF2-40B4-BE49-F238E27FC236}">
                <a16:creationId xmlns:a16="http://schemas.microsoft.com/office/drawing/2014/main" id="{A3ADE164-0269-1AA2-004B-8C8A82051E1B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579457"/>
            <a:ext cx="10515598" cy="38558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BF8F6AA8-C013-1657-CB5A-D3067FF15D45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D8E6700D-6881-9CCD-3252-E02F5676557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598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grpSp>
        <p:nvGrpSpPr>
          <p:cNvPr id="2" name="Csoportba foglalás 1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4" name="Kép 3">
              <a:extLst>
                <a:ext uri="{FF2B5EF4-FFF2-40B4-BE49-F238E27FC236}">
                  <a16:creationId xmlns:a16="http://schemas.microsoft.com/office/drawing/2014/main" id="{06EAB9A3-A41E-83BE-3077-A20D9F98DD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7" name="Téglalap 6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69C7DCC6-10AB-1641-D251-987F006FC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1" name="Szöveg helye 10">
            <a:extLst>
              <a:ext uri="{FF2B5EF4-FFF2-40B4-BE49-F238E27FC236}">
                <a16:creationId xmlns:a16="http://schemas.microsoft.com/office/drawing/2014/main" id="{27654B00-1ACA-72E8-4C79-A237BB0FAEA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23900" y="2397612"/>
            <a:ext cx="10744200" cy="17106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500" baseline="0">
                <a:solidFill>
                  <a:srgbClr val="012851"/>
                </a:solidFill>
              </a:defRPr>
            </a:lvl1pPr>
          </a:lstStyle>
          <a:p>
            <a:pPr lvl="0"/>
            <a:r>
              <a:rPr lang="hu-HU" dirty="0"/>
              <a:t>Köszönjük a figyelmet!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1B1DEF9F-AC4A-3457-057F-560795FA384B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23900" y="4301824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aseline="0">
                <a:solidFill>
                  <a:srgbClr val="64A70B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neve</a:t>
            </a:r>
          </a:p>
        </p:txBody>
      </p:sp>
      <p:sp>
        <p:nvSpPr>
          <p:cNvPr id="13" name="Szöveg helye 10">
            <a:extLst>
              <a:ext uri="{FF2B5EF4-FFF2-40B4-BE49-F238E27FC236}">
                <a16:creationId xmlns:a16="http://schemas.microsoft.com/office/drawing/2014/main" id="{D2769BC2-6B1C-E731-CB6F-BC48B5D77D5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23900" y="5005912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64A70B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Előadó titulusa</a:t>
            </a:r>
          </a:p>
        </p:txBody>
      </p:sp>
      <p:sp>
        <p:nvSpPr>
          <p:cNvPr id="14" name="Szöveg helye 10">
            <a:extLst>
              <a:ext uri="{FF2B5EF4-FFF2-40B4-BE49-F238E27FC236}">
                <a16:creationId xmlns:a16="http://schemas.microsoft.com/office/drawing/2014/main" id="{A35D0690-9E41-0FD7-2C21-CAE7926EAC5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723900" y="5705856"/>
            <a:ext cx="10744200" cy="649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64A70B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Rendezvény, dátum</a:t>
            </a:r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A933D47C-7F86-9A48-A1AD-EEBD81F9A6A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940BA6A-A9B7-7219-4D85-FAE0F7D5ABF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55729B78-CCC8-F712-B7DB-176E91D2D65F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838200" y="1607437"/>
            <a:ext cx="10515600" cy="1846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5" name="Szöveg helye 10">
            <a:extLst>
              <a:ext uri="{FF2B5EF4-FFF2-40B4-BE49-F238E27FC236}">
                <a16:creationId xmlns:a16="http://schemas.microsoft.com/office/drawing/2014/main" id="{ED6C24E1-FC98-931B-668F-1A2663E54988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282280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sp>
        <p:nvSpPr>
          <p:cNvPr id="6" name="Szöveg helye 10">
            <a:extLst>
              <a:ext uri="{FF2B5EF4-FFF2-40B4-BE49-F238E27FC236}">
                <a16:creationId xmlns:a16="http://schemas.microsoft.com/office/drawing/2014/main" id="{BA10B23C-BC2C-AA33-C513-FD8B9D46C29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3786425"/>
            <a:ext cx="5125629" cy="1846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</p:txBody>
      </p:sp>
      <p:grpSp>
        <p:nvGrpSpPr>
          <p:cNvPr id="9" name="Csoportba foglalás 8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4" name="Kép 3">
              <a:extLst>
                <a:ext uri="{FF2B5EF4-FFF2-40B4-BE49-F238E27FC236}">
                  <a16:creationId xmlns:a16="http://schemas.microsoft.com/office/drawing/2014/main" id="{F4D51F74-797E-679D-2EE5-589A6E61AF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blokk - 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934CE5A9-19D5-B7FF-F605-96F82FA4FB0B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ép helye 2">
            <a:extLst>
              <a:ext uri="{FF2B5EF4-FFF2-40B4-BE49-F238E27FC236}">
                <a16:creationId xmlns:a16="http://schemas.microsoft.com/office/drawing/2014/main" id="{23D20630-BBCE-AC6F-5896-1CEEB0015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27089" y="1579457"/>
            <a:ext cx="5326711" cy="4004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BC05F114-74F4-CAB6-3497-7C63660FE88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C43265EB-5A74-13B8-25EF-C234D04EBA7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82985"/>
            <a:ext cx="4287982" cy="3757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grpSp>
        <p:nvGrpSpPr>
          <p:cNvPr id="5" name="Csoportba foglalás 4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4" name="Kép 3">
              <a:extLst>
                <a:ext uri="{FF2B5EF4-FFF2-40B4-BE49-F238E27FC236}">
                  <a16:creationId xmlns:a16="http://schemas.microsoft.com/office/drawing/2014/main" id="{F8CDB777-9189-C580-AD19-9E8440C9B2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CE5C7C62-306F-C568-AC87-137E9C578BFC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2B9E13B-D4C6-DDBF-DA2A-ED8F1AEADB59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CA91C60B-6859-7AF4-1D6C-CF5A6DEAC648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9" name="Szöveg helye 10">
            <a:extLst>
              <a:ext uri="{FF2B5EF4-FFF2-40B4-BE49-F238E27FC236}">
                <a16:creationId xmlns:a16="http://schemas.microsoft.com/office/drawing/2014/main" id="{C6EA1AAF-19A4-379B-A811-68076AB3716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397429" y="1579456"/>
            <a:ext cx="4977383" cy="40687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grpSp>
        <p:nvGrpSpPr>
          <p:cNvPr id="3" name="Csoportba foglalás 2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6" name="Kép 5">
              <a:extLst>
                <a:ext uri="{FF2B5EF4-FFF2-40B4-BE49-F238E27FC236}">
                  <a16:creationId xmlns:a16="http://schemas.microsoft.com/office/drawing/2014/main" id="{A4684499-71FE-0802-1AE9-E576D86F44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zövegblo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Egyenes összekötő 15">
            <a:extLst>
              <a:ext uri="{FF2B5EF4-FFF2-40B4-BE49-F238E27FC236}">
                <a16:creationId xmlns:a16="http://schemas.microsoft.com/office/drawing/2014/main" id="{E4CEC806-06F8-0A8E-802F-451103EBAC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737F6A48-F38F-FC31-62D0-11C22537C648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3" name="Szöveg helye 10">
            <a:extLst>
              <a:ext uri="{FF2B5EF4-FFF2-40B4-BE49-F238E27FC236}">
                <a16:creationId xmlns:a16="http://schemas.microsoft.com/office/drawing/2014/main" id="{1E6D20BC-2EF9-211F-E045-74EB3321F44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0AB37620-467A-3358-9635-1AE991B29903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4489704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Szöveg helye 10">
            <a:extLst>
              <a:ext uri="{FF2B5EF4-FFF2-40B4-BE49-F238E27FC236}">
                <a16:creationId xmlns:a16="http://schemas.microsoft.com/office/drawing/2014/main" id="{44317DED-74F7-596D-46E5-4EFCB5B1B45F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141207" y="1579456"/>
            <a:ext cx="3212591" cy="40687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grpSp>
        <p:nvGrpSpPr>
          <p:cNvPr id="4" name="Csoportba foglalás 3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6" name="Kép 5">
              <a:extLst>
                <a:ext uri="{FF2B5EF4-FFF2-40B4-BE49-F238E27FC236}">
                  <a16:creationId xmlns:a16="http://schemas.microsoft.com/office/drawing/2014/main" id="{30A797E4-2107-54BC-7D83-237FED2FEA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9" name="Téglalap 8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FDFD7BA7-C2A9-595B-15D6-EDE5F7DAE2D1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Kép helye 2">
            <a:extLst>
              <a:ext uri="{FF2B5EF4-FFF2-40B4-BE49-F238E27FC236}">
                <a16:creationId xmlns:a16="http://schemas.microsoft.com/office/drawing/2014/main" id="{9E45454F-C86C-2D65-C04B-55E626DA88A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65629" y="1579456"/>
            <a:ext cx="5067632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0" name="Kép helye 2">
            <a:extLst>
              <a:ext uri="{FF2B5EF4-FFF2-40B4-BE49-F238E27FC236}">
                <a16:creationId xmlns:a16="http://schemas.microsoft.com/office/drawing/2014/main" id="{176350A7-3ED8-9325-46CB-CA499869403F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8200" y="1579456"/>
            <a:ext cx="5011973" cy="4068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1BFA0AC3-D5FA-244D-2DF5-5874C6467C5D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grpSp>
        <p:nvGrpSpPr>
          <p:cNvPr id="4" name="Csoportba foglalás 3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3" name="Kép 2">
              <a:extLst>
                <a:ext uri="{FF2B5EF4-FFF2-40B4-BE49-F238E27FC236}">
                  <a16:creationId xmlns:a16="http://schemas.microsoft.com/office/drawing/2014/main" id="{80F0F438-3401-1AB9-A917-64688AD6E2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8" name="Téglalap 7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épe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371C297-1CA5-94ED-2895-3B1AF69D27B3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ép helye 2">
            <a:extLst>
              <a:ext uri="{FF2B5EF4-FFF2-40B4-BE49-F238E27FC236}">
                <a16:creationId xmlns:a16="http://schemas.microsoft.com/office/drawing/2014/main" id="{B4B0655C-B169-D423-90AB-F5CB238B3C4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199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Kép helye 2">
            <a:extLst>
              <a:ext uri="{FF2B5EF4-FFF2-40B4-BE49-F238E27FC236}">
                <a16:creationId xmlns:a16="http://schemas.microsoft.com/office/drawing/2014/main" id="{88B1D7E9-B3E8-D3A3-7C3B-46B669E00D4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639338" y="1579457"/>
            <a:ext cx="4693921" cy="41254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3" name="Kép helye 2">
            <a:extLst>
              <a:ext uri="{FF2B5EF4-FFF2-40B4-BE49-F238E27FC236}">
                <a16:creationId xmlns:a16="http://schemas.microsoft.com/office/drawing/2014/main" id="{DE50A8AD-DAA0-C470-251A-FB13BCEC03F1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738768" y="1579456"/>
            <a:ext cx="2564928" cy="4125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8A66C65D-5136-21C7-C4AA-39F449F6F4A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grpSp>
        <p:nvGrpSpPr>
          <p:cNvPr id="3" name="Csoportba foglalás 2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4" name="Kép 3">
              <a:extLst>
                <a:ext uri="{FF2B5EF4-FFF2-40B4-BE49-F238E27FC236}">
                  <a16:creationId xmlns:a16="http://schemas.microsoft.com/office/drawing/2014/main" id="{7B15235D-3839-619B-BA43-3DA6D91BEE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11" name="Téglalap 10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ép címm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3B63919-F8C0-E45C-09D0-60059DD8548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Kép helye 2">
            <a:extLst>
              <a:ext uri="{FF2B5EF4-FFF2-40B4-BE49-F238E27FC236}">
                <a16:creationId xmlns:a16="http://schemas.microsoft.com/office/drawing/2014/main" id="{885801D2-AD3D-65D3-7B5C-D11229926A4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1" name="Kép helye 2">
            <a:extLst>
              <a:ext uri="{FF2B5EF4-FFF2-40B4-BE49-F238E27FC236}">
                <a16:creationId xmlns:a16="http://schemas.microsoft.com/office/drawing/2014/main" id="{BA351229-7C81-1BF9-C349-D053BA83B11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31888" y="1557713"/>
            <a:ext cx="5021911" cy="3285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567F4794-7128-84D5-187A-87B98CBB4B75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10" name="Szöveg helye 10">
            <a:extLst>
              <a:ext uri="{FF2B5EF4-FFF2-40B4-BE49-F238E27FC236}">
                <a16:creationId xmlns:a16="http://schemas.microsoft.com/office/drawing/2014/main" id="{12964550-01B5-19AF-9500-49E3DD0D5A13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838200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sp>
        <p:nvSpPr>
          <p:cNvPr id="12" name="Szöveg helye 10">
            <a:extLst>
              <a:ext uri="{FF2B5EF4-FFF2-40B4-BE49-F238E27FC236}">
                <a16:creationId xmlns:a16="http://schemas.microsoft.com/office/drawing/2014/main" id="{9BE9CAC6-C1B1-88DE-E91F-5DF606EBF5F2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332692" y="5118900"/>
            <a:ext cx="5021911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Kép címe</a:t>
            </a:r>
          </a:p>
        </p:txBody>
      </p:sp>
      <p:grpSp>
        <p:nvGrpSpPr>
          <p:cNvPr id="4" name="Csoportba foglalás 3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3" name="Kép 2">
              <a:extLst>
                <a:ext uri="{FF2B5EF4-FFF2-40B4-BE49-F238E27FC236}">
                  <a16:creationId xmlns:a16="http://schemas.microsoft.com/office/drawing/2014/main" id="{1AAB2E6B-F5D1-F828-CF4E-2F6F38F88B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11" name="Téglalap 10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öveg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0CA8BCE7-0004-CA11-4864-2FBA560C6C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274462"/>
            <a:ext cx="10515600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 helye 10">
            <a:extLst>
              <a:ext uri="{FF2B5EF4-FFF2-40B4-BE49-F238E27FC236}">
                <a16:creationId xmlns:a16="http://schemas.microsoft.com/office/drawing/2014/main" id="{30FAA482-BFF6-CAB1-8393-9DB2C3435DC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8200" y="723315"/>
            <a:ext cx="10515600" cy="529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baseline="0">
                <a:solidFill>
                  <a:srgbClr val="012850"/>
                </a:solidFill>
                <a:latin typeface="Open Sans" panose="020B0606030504020204" pitchFamily="34" charset="0"/>
              </a:defRPr>
            </a:lvl1pPr>
          </a:lstStyle>
          <a:p>
            <a:pPr lvl="0"/>
            <a:r>
              <a:rPr lang="hu-HU" dirty="0"/>
              <a:t>DIA CÍME</a:t>
            </a:r>
          </a:p>
        </p:txBody>
      </p:sp>
      <p:sp>
        <p:nvSpPr>
          <p:cNvPr id="4" name="Szöveg helye 10">
            <a:extLst>
              <a:ext uri="{FF2B5EF4-FFF2-40B4-BE49-F238E27FC236}">
                <a16:creationId xmlns:a16="http://schemas.microsoft.com/office/drawing/2014/main" id="{ACFC1F6F-F293-C843-538C-5B5685FD46B2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38201" y="1579456"/>
            <a:ext cx="3212591" cy="40606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Mintaszöveg szerkesztése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Első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Második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Harmadik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Negyedik szint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srgbClr val="0128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Ötödik szint</a:t>
            </a:r>
          </a:p>
        </p:txBody>
      </p:sp>
      <p:sp>
        <p:nvSpPr>
          <p:cNvPr id="11" name="Diagram helye 10">
            <a:extLst>
              <a:ext uri="{FF2B5EF4-FFF2-40B4-BE49-F238E27FC236}">
                <a16:creationId xmlns:a16="http://schemas.microsoft.com/office/drawing/2014/main" id="{B11D781D-DBC5-AFF1-5464-03EB686EDB3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426343" y="1579563"/>
            <a:ext cx="6927457" cy="4060579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Open Sans" panose="020B0606030504020204" pitchFamily="34" charset="0"/>
              </a:defRPr>
            </a:lvl1pPr>
          </a:lstStyle>
          <a:p>
            <a:endParaRPr lang="hu-HU" dirty="0"/>
          </a:p>
        </p:txBody>
      </p:sp>
      <p:grpSp>
        <p:nvGrpSpPr>
          <p:cNvPr id="5" name="Csoportba foglalás 4"/>
          <p:cNvGrpSpPr/>
          <p:nvPr userDrawn="1"/>
        </p:nvGrpSpPr>
        <p:grpSpPr>
          <a:xfrm>
            <a:off x="-7685" y="6013694"/>
            <a:ext cx="12199685" cy="851435"/>
            <a:chOff x="-7685" y="6013694"/>
            <a:chExt cx="12199685" cy="851435"/>
          </a:xfrm>
        </p:grpSpPr>
        <p:pic>
          <p:nvPicPr>
            <p:cNvPr id="3" name="Kép 2">
              <a:extLst>
                <a:ext uri="{FF2B5EF4-FFF2-40B4-BE49-F238E27FC236}">
                  <a16:creationId xmlns:a16="http://schemas.microsoft.com/office/drawing/2014/main" id="{8A3BDED5-DE5C-43C4-785B-49112DD3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7685" y="6013694"/>
              <a:ext cx="12199685" cy="851435"/>
            </a:xfrm>
            <a:prstGeom prst="rect">
              <a:avLst/>
            </a:prstGeom>
          </p:spPr>
        </p:pic>
        <p:sp>
          <p:nvSpPr>
            <p:cNvPr id="13" name="Téglalap 12"/>
            <p:cNvSpPr/>
            <p:nvPr userDrawn="1"/>
          </p:nvSpPr>
          <p:spPr>
            <a:xfrm>
              <a:off x="2125362" y="6153665"/>
              <a:ext cx="148281" cy="584886"/>
            </a:xfrm>
            <a:prstGeom prst="rect">
              <a:avLst/>
            </a:prstGeom>
            <a:solidFill>
              <a:srgbClr val="64A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qter.elte.hu/Statikus.aspx/Idore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ile:///C:\Users\e7250\Downloads\HWEB%20(2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ixabay.com/hu/vectors/pipa-oszt%C3%A1sjel-ellen%C5%91rz%C3%A9s-helyes-1292787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ti@ppk.elte.h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2A7E8302-AC9C-A66D-07A6-1A5B9DE4A499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hu-HU" dirty="0"/>
              <a:t>Szakirányválasztás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C3FF51C-1377-99D6-D639-C9342D91679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/>
              <a:t>Emberi erőforrások </a:t>
            </a:r>
            <a:r>
              <a:rPr lang="hu-HU" dirty="0" err="1"/>
              <a:t>BSc</a:t>
            </a:r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A0576B3-4A8D-B0CB-EE63-AE28551463E8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hu-HU" sz="2800" dirty="0"/>
              <a:t>Felnőttképzés-kutatási és Tudásmenedzsment Intézet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B3461CE-3807-2ADD-A4F6-83F5C4B6A2F8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Lakos Renáta titkárságvezető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AD8B80AF-C083-C9ED-7D4F-EC1393814896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 lang="hu-HU" dirty="0"/>
              <a:t>Emberi erőforrások </a:t>
            </a:r>
            <a:r>
              <a:rPr lang="hu-HU" dirty="0" err="1"/>
              <a:t>BSc</a:t>
            </a:r>
            <a:r>
              <a:rPr lang="hu-HU" dirty="0"/>
              <a:t> Szakmai Nap, 2023.05.19.</a:t>
            </a:r>
          </a:p>
        </p:txBody>
      </p:sp>
    </p:spTree>
    <p:extLst>
      <p:ext uri="{BB962C8B-B14F-4D97-AF65-F5344CB8AC3E}">
        <p14:creationId xmlns:p14="http://schemas.microsoft.com/office/powerpoint/2010/main" val="202028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Szakirányválasztási időszak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7"/>
          </p:nvPr>
        </p:nvSpPr>
        <p:spPr>
          <a:xfrm>
            <a:off x="211015" y="1986126"/>
            <a:ext cx="11493305" cy="529404"/>
          </a:xfrm>
        </p:spPr>
        <p:txBody>
          <a:bodyPr/>
          <a:lstStyle/>
          <a:p>
            <a:pPr algn="ctr"/>
            <a:r>
              <a:rPr lang="hu-HU" sz="2400" b="1" dirty="0"/>
              <a:t>Hallgatók számára nyitott időszak:</a:t>
            </a:r>
          </a:p>
          <a:p>
            <a:pPr algn="ctr"/>
            <a:r>
              <a:rPr lang="hu-HU" sz="2400" b="1" dirty="0"/>
              <a:t> 2023. május 28. (17:00) – 2023. június 22. (20:00)</a:t>
            </a:r>
            <a:endParaRPr lang="en-GB" sz="2400" b="1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8"/>
          </p:nvPr>
        </p:nvSpPr>
        <p:spPr>
          <a:xfrm>
            <a:off x="1668780" y="3480825"/>
            <a:ext cx="8854439" cy="687101"/>
          </a:xfrm>
        </p:spPr>
        <p:txBody>
          <a:bodyPr/>
          <a:lstStyle/>
          <a:p>
            <a:pPr algn="ctr"/>
            <a:r>
              <a:rPr lang="hu-HU" dirty="0">
                <a:hlinkClick r:id="rId2"/>
              </a:rPr>
              <a:t>https://qter.elte.hu/Statikus.aspx/Idorend</a:t>
            </a:r>
            <a:endParaRPr lang="hu-HU" dirty="0"/>
          </a:p>
          <a:p>
            <a:pPr algn="ctr"/>
            <a:endParaRPr lang="hu-HU" dirty="0"/>
          </a:p>
          <a:p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9"/>
          </p:nvPr>
        </p:nvSpPr>
        <p:spPr>
          <a:xfrm>
            <a:off x="1668780" y="2836664"/>
            <a:ext cx="8854439" cy="687101"/>
          </a:xfrm>
        </p:spPr>
        <p:txBody>
          <a:bodyPr/>
          <a:lstStyle/>
          <a:p>
            <a:pPr algn="ctr"/>
            <a:r>
              <a:rPr lang="hu-HU" sz="2000" b="1" dirty="0">
                <a:solidFill>
                  <a:srgbClr val="FF0000"/>
                </a:solidFill>
              </a:rPr>
              <a:t> </a:t>
            </a:r>
            <a:r>
              <a:rPr lang="hu-HU" b="1" i="1" dirty="0">
                <a:solidFill>
                  <a:srgbClr val="FF0000"/>
                </a:solidFill>
              </a:rPr>
              <a:t>C</a:t>
            </a:r>
            <a:r>
              <a:rPr lang="hu-HU" sz="2000" b="1" i="1" dirty="0">
                <a:solidFill>
                  <a:srgbClr val="FF0000"/>
                </a:solidFill>
              </a:rPr>
              <a:t>sak ekkor a 2022/23. tanévre vonatkozóan! A </a:t>
            </a:r>
            <a:r>
              <a:rPr lang="hu-HU" sz="2000" b="1" i="1" dirty="0" err="1">
                <a:solidFill>
                  <a:srgbClr val="FF0000"/>
                </a:solidFill>
              </a:rPr>
              <a:t>Qtérben</a:t>
            </a:r>
            <a:r>
              <a:rPr lang="hu-HU" sz="2000" b="1" i="1" dirty="0">
                <a:solidFill>
                  <a:srgbClr val="FF0000"/>
                </a:solidFill>
              </a:rPr>
              <a:t> meghirdetett többi PPK időpont nem vonatkozik az emberi erőforrások </a:t>
            </a:r>
            <a:r>
              <a:rPr lang="hu-HU" sz="2000" b="1" i="1" dirty="0" err="1">
                <a:solidFill>
                  <a:srgbClr val="FF0000"/>
                </a:solidFill>
              </a:rPr>
              <a:t>BSc</a:t>
            </a:r>
            <a:r>
              <a:rPr lang="hu-HU" sz="2000" b="1" i="1" dirty="0">
                <a:solidFill>
                  <a:srgbClr val="FF0000"/>
                </a:solidFill>
              </a:rPr>
              <a:t> szakra.</a:t>
            </a:r>
          </a:p>
          <a:p>
            <a:endParaRPr lang="en-GB" dirty="0"/>
          </a:p>
        </p:txBody>
      </p:sp>
      <p:sp>
        <p:nvSpPr>
          <p:cNvPr id="6" name="Szöveg helye 4">
            <a:extLst>
              <a:ext uri="{FF2B5EF4-FFF2-40B4-BE49-F238E27FC236}">
                <a16:creationId xmlns:a16="http://schemas.microsoft.com/office/drawing/2014/main" id="{B27AC3F4-A24A-B296-39B1-20B51C09C431}"/>
              </a:ext>
            </a:extLst>
          </p:cNvPr>
          <p:cNvSpPr txBox="1">
            <a:spLocks/>
          </p:cNvSpPr>
          <p:nvPr/>
        </p:nvSpPr>
        <p:spPr>
          <a:xfrm>
            <a:off x="1668780" y="4685150"/>
            <a:ext cx="8854439" cy="6871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Open Sans" panose="020B0606030504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dirty="0"/>
              <a:t>A szakirányválasztás csak a következő félév aktiválása esetén lehetséges.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48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Szakirányválasztás felülete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7"/>
          </p:nvPr>
        </p:nvSpPr>
        <p:spPr>
          <a:xfrm>
            <a:off x="838200" y="1607438"/>
            <a:ext cx="10515600" cy="529404"/>
          </a:xfrm>
        </p:spPr>
        <p:txBody>
          <a:bodyPr/>
          <a:lstStyle/>
          <a:p>
            <a:r>
              <a:rPr lang="hu-HU" dirty="0">
                <a:hlinkClick r:id="rId2"/>
              </a:rPr>
              <a:t>Neptun hallgatói webes segédlet </a:t>
            </a:r>
            <a:r>
              <a:rPr lang="hu-HU" dirty="0"/>
              <a:t>9.3. – Modulválasztás</a:t>
            </a:r>
          </a:p>
          <a:p>
            <a:pPr algn="ctr"/>
            <a:endParaRPr lang="en-GB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8"/>
          </p:nvPr>
        </p:nvSpPr>
        <p:spPr>
          <a:xfrm>
            <a:off x="838201" y="3192337"/>
            <a:ext cx="8854439" cy="1846014"/>
          </a:xfrm>
        </p:spPr>
        <p:txBody>
          <a:bodyPr/>
          <a:lstStyle/>
          <a:p>
            <a:pPr marL="0" indent="0">
              <a:buNone/>
            </a:pPr>
            <a:r>
              <a:rPr lang="hu-HU" i="1" dirty="0">
                <a:sym typeface="Wingdings" panose="05000000000000000000" pitchFamily="2" charset="2"/>
              </a:rPr>
              <a:t>Sorrendiség: </a:t>
            </a:r>
            <a:r>
              <a:rPr lang="hu-HU" dirty="0">
                <a:sym typeface="Wingdings" panose="05000000000000000000" pitchFamily="2" charset="2"/>
              </a:rPr>
              <a:t>„Fel” és „Le” feliratokra kattintással</a:t>
            </a:r>
          </a:p>
          <a:p>
            <a:pPr marL="0" indent="0">
              <a:buNone/>
            </a:pPr>
            <a:r>
              <a:rPr lang="hu-HU" i="1" dirty="0">
                <a:sym typeface="Wingdings" panose="05000000000000000000" pitchFamily="2" charset="2"/>
              </a:rPr>
              <a:t>Szakirányos leírás: </a:t>
            </a:r>
            <a:r>
              <a:rPr lang="hu-HU" dirty="0">
                <a:sym typeface="Wingdings" panose="05000000000000000000" pitchFamily="2" charset="2"/>
              </a:rPr>
              <a:t>Bővebb/Modul adatok</a:t>
            </a:r>
          </a:p>
          <a:p>
            <a:pPr marL="0" indent="0">
              <a:buNone/>
            </a:pPr>
            <a:r>
              <a:rPr lang="hu-HU" i="1" dirty="0">
                <a:sym typeface="Wingdings" panose="05000000000000000000" pitchFamily="2" charset="2"/>
              </a:rPr>
              <a:t>Felvehető modulok: </a:t>
            </a:r>
            <a:r>
              <a:rPr lang="hu-HU" dirty="0">
                <a:sym typeface="Wingdings" panose="05000000000000000000" pitchFamily="2" charset="2"/>
              </a:rPr>
              <a:t>min. és </a:t>
            </a:r>
            <a:r>
              <a:rPr lang="hu-HU" dirty="0" err="1">
                <a:sym typeface="Wingdings" panose="05000000000000000000" pitchFamily="2" charset="2"/>
              </a:rPr>
              <a:t>max</a:t>
            </a:r>
            <a:r>
              <a:rPr lang="hu-HU" dirty="0">
                <a:sym typeface="Wingdings" panose="05000000000000000000" pitchFamily="2" charset="2"/>
              </a:rPr>
              <a:t>. létszám, már jelentkezettek létszáma</a:t>
            </a:r>
            <a:endParaRPr lang="hu-HU" dirty="0"/>
          </a:p>
          <a:p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9"/>
          </p:nvPr>
        </p:nvSpPr>
        <p:spPr>
          <a:xfrm>
            <a:off x="838201" y="2467035"/>
            <a:ext cx="8854439" cy="687101"/>
          </a:xfrm>
        </p:spPr>
        <p:txBody>
          <a:bodyPr/>
          <a:lstStyle/>
          <a:p>
            <a:r>
              <a:rPr lang="hu-HU" b="1" dirty="0"/>
              <a:t>Időszak (félév) listázása </a:t>
            </a:r>
            <a:r>
              <a:rPr lang="hu-HU" b="1" dirty="0">
                <a:sym typeface="Wingdings" panose="05000000000000000000" pitchFamily="2" charset="2"/>
              </a:rPr>
              <a:t> Felvehető modulok  Felvesz</a:t>
            </a:r>
          </a:p>
          <a:p>
            <a:endParaRPr lang="en-GB" dirty="0"/>
          </a:p>
        </p:txBody>
      </p:sp>
      <p:pic>
        <p:nvPicPr>
          <p:cNvPr id="1026" name="Picture 2" descr="Neptun logo">
            <a:extLst>
              <a:ext uri="{FF2B5EF4-FFF2-40B4-BE49-F238E27FC236}">
                <a16:creationId xmlns:a16="http://schemas.microsoft.com/office/drawing/2014/main" id="{5A9E80CE-257B-7E2E-6DC0-4C7D21F65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974"/>
            <a:ext cx="867508" cy="7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319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Szakirányválasztás felülete</a:t>
            </a:r>
            <a:endParaRPr lang="en-GB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CA34EFE-B05A-90F8-7C2F-C7C6DE0D1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747" y="1287279"/>
            <a:ext cx="6384388" cy="47083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860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/>
              <a:t>Szakirányválasztási döntés Neptunban</a:t>
            </a:r>
            <a:endParaRPr lang="en-GB" dirty="0"/>
          </a:p>
        </p:txBody>
      </p:sp>
      <p:pic>
        <p:nvPicPr>
          <p:cNvPr id="2" name="Picture 2" descr="Neptun logo">
            <a:extLst>
              <a:ext uri="{FF2B5EF4-FFF2-40B4-BE49-F238E27FC236}">
                <a16:creationId xmlns:a16="http://schemas.microsoft.com/office/drawing/2014/main" id="{ABB561A5-B7B3-CFF2-BDC4-575209562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57" y="487974"/>
            <a:ext cx="867508" cy="75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 helye 4">
            <a:extLst>
              <a:ext uri="{FF2B5EF4-FFF2-40B4-BE49-F238E27FC236}">
                <a16:creationId xmlns:a16="http://schemas.microsoft.com/office/drawing/2014/main" id="{0B6DD2BC-BF97-FC87-C884-1AF7FE5BADF1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1189894" y="2071227"/>
            <a:ext cx="8854439" cy="687101"/>
          </a:xfrm>
        </p:spPr>
        <p:txBody>
          <a:bodyPr/>
          <a:lstStyle/>
          <a:p>
            <a:pPr algn="ctr"/>
            <a:r>
              <a:rPr lang="hu-HU" sz="2400" b="1" dirty="0"/>
              <a:t>2023. július 14. (16:00-20:00)</a:t>
            </a:r>
            <a:endParaRPr lang="hu-HU" sz="2400" b="1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60D27C8-2E3C-BA89-7D59-9EE92910CF60}"/>
              </a:ext>
            </a:extLst>
          </p:cNvPr>
          <p:cNvSpPr txBox="1"/>
          <p:nvPr/>
        </p:nvSpPr>
        <p:spPr>
          <a:xfrm>
            <a:off x="838200" y="3617183"/>
            <a:ext cx="78697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u-HU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Kiválasztott modulok/Elfogadva oszlop: 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CD87BA5B-DB80-B1EC-7E5B-184D0A502D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96000" y="3395202"/>
            <a:ext cx="595513" cy="62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57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fti@ppk.elte.hu</a:t>
            </a:r>
            <a:r>
              <a:rPr lang="hu-HU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46968"/>
      </p:ext>
    </p:extLst>
  </p:cSld>
  <p:clrMapOvr>
    <a:masterClrMapping/>
  </p:clrMapOvr>
</p:sld>
</file>

<file path=ppt/theme/theme1.xml><?xml version="1.0" encoding="utf-8"?>
<a:theme xmlns:a="http://schemas.openxmlformats.org/drawingml/2006/main" name="cím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167</Words>
  <Application>Microsoft Office PowerPoint</Application>
  <PresentationFormat>Szélesvásznú</PresentationFormat>
  <Paragraphs>22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címdia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Reni Lakos</cp:lastModifiedBy>
  <cp:revision>89</cp:revision>
  <dcterms:created xsi:type="dcterms:W3CDTF">2021-07-01T15:39:11Z</dcterms:created>
  <dcterms:modified xsi:type="dcterms:W3CDTF">2023-05-23T14:37:54Z</dcterms:modified>
</cp:coreProperties>
</file>